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8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9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1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5" r:id="rId3"/>
    <p:sldMasterId id="2147483668" r:id="rId4"/>
    <p:sldMasterId id="2147483671" r:id="rId5"/>
    <p:sldMasterId id="2147483674" r:id="rId6"/>
    <p:sldMasterId id="2147483677" r:id="rId7"/>
    <p:sldMasterId id="2147483680" r:id="rId8"/>
    <p:sldMasterId id="2147483683" r:id="rId9"/>
    <p:sldMasterId id="2147483686" r:id="rId10"/>
    <p:sldMasterId id="2147483689" r:id="rId11"/>
    <p:sldMasterId id="2147483692" r:id="rId12"/>
    <p:sldMasterId id="2147483695" r:id="rId13"/>
    <p:sldMasterId id="2147483698" r:id="rId14"/>
  </p:sldMasterIdLst>
  <p:notesMasterIdLst>
    <p:notesMasterId r:id="rId17"/>
  </p:notesMasterIdLst>
  <p:handoutMasterIdLst>
    <p:handoutMasterId r:id="rId18"/>
  </p:handoutMasterIdLst>
  <p:sldIdLst>
    <p:sldId id="269" r:id="rId15"/>
    <p:sldId id="273" r:id="rId16"/>
  </p:sldIdLst>
  <p:sldSz cx="7559675" cy="10691813"/>
  <p:notesSz cx="6669088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17" autoAdjust="0"/>
    <p:restoredTop sz="94280" autoAdjust="0"/>
  </p:normalViewPr>
  <p:slideViewPr>
    <p:cSldViewPr snapToGrid="0">
      <p:cViewPr varScale="1">
        <p:scale>
          <a:sx n="74" d="100"/>
          <a:sy n="74" d="100"/>
        </p:scale>
        <p:origin x="362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216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7454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r">
              <a:defRPr sz="1200"/>
            </a:lvl1pPr>
          </a:lstStyle>
          <a:p>
            <a:fld id="{8E8A2F90-0F27-4E8C-832B-40867674EF35}" type="datetimeFigureOut">
              <a:rPr lang="it-IT" smtClean="0"/>
              <a:t>10/06/2024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3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7454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r">
              <a:defRPr sz="1200"/>
            </a:lvl1pPr>
          </a:lstStyle>
          <a:p>
            <a:fld id="{34F9A78D-EA0C-484C-8DB3-91E879BC54F2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84200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454" y="0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/>
          <a:lstStyle>
            <a:lvl1pPr algn="r">
              <a:defRPr sz="1200"/>
            </a:lvl1pPr>
          </a:lstStyle>
          <a:p>
            <a:fld id="{32302BDB-44A3-409E-A1FF-5DCFD82946B3}" type="datetimeFigureOut">
              <a:rPr lang="it-IT" smtClean="0"/>
              <a:t>10/06/2024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151063" y="1241425"/>
            <a:ext cx="236696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93" tIns="46197" rIns="92393" bIns="46197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7549" y="4777104"/>
            <a:ext cx="5333996" cy="3908100"/>
          </a:xfrm>
          <a:prstGeom prst="rect">
            <a:avLst/>
          </a:prstGeom>
        </p:spPr>
        <p:txBody>
          <a:bodyPr vert="horz" lIns="92393" tIns="46197" rIns="92393" bIns="46197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3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454" y="9428452"/>
            <a:ext cx="2890044" cy="498186"/>
          </a:xfrm>
          <a:prstGeom prst="rect">
            <a:avLst/>
          </a:prstGeom>
        </p:spPr>
        <p:txBody>
          <a:bodyPr vert="horz" lIns="92393" tIns="46197" rIns="92393" bIns="46197" rtlCol="0" anchor="b"/>
          <a:lstStyle>
            <a:lvl1pPr algn="r">
              <a:defRPr sz="1200"/>
            </a:lvl1pPr>
          </a:lstStyle>
          <a:p>
            <a:fld id="{FE92CFE1-73DC-44D7-BBBB-671AA534C70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1071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7404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6FDA7CE7-2290-4A11-AE9A-136D8C6BF323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0110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5727446D-3EBE-492A-B7C1-D91EA975056D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08744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6754832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340514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345B47F4-3BA3-44D7-BFCD-6BADE1C7AEF2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028417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2B84E8D8-1BEF-4FCC-A1D5-49CD86654D48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742672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C9CDB94C-A2DE-4C9E-9712-1787AE47449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648143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F67E1782-C7D2-4C63-8CDC-110F1B889595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3006375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5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6" y="787400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161280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542399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5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3000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6" y="787400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225572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6EBEC8F1-6BA1-44EC-A9F5-7862891D1176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264397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38E8D386-F5EA-48FD-AF34-1B4590040D8D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22553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1AF2C570-5FBE-45DE-BC12-9FEEF2ED6A8C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494073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2" b="1">
                <a:solidFill>
                  <a:srgbClr val="EC6400"/>
                </a:solidFill>
              </a:defRPr>
            </a:lvl1pPr>
          </a:lstStyle>
          <a:p>
            <a:fld id="{ED9DD8FB-7A70-420E-A45F-05FBD09EBDAA}" type="slidenum">
              <a:rPr lang="it-IT" altLang="it-IT"/>
              <a:pPr/>
              <a:t>‹#›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5497070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2708558F-68D7-45A7-9230-3C7803DFB783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866258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C2B0D57F-51D9-41EA-B7E1-B5507978C319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8649530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6D828045-895E-4FFC-B0D3-2A772EC65341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292675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5C96AEB3-905B-4197-B829-C9D76C1F21B6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487658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990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887718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166340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 hasCustomPrompt="1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 hasCustomPrompt="1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 dirty="0" err="1"/>
              <a:t>Subtitle</a:t>
            </a:r>
            <a:endParaRPr lang="it-IT" dirty="0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008100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1" y="179389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7C3E9941-1998-43B7-B93E-CE150672DD75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410361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ctrTitle"/>
          </p:nvPr>
        </p:nvSpPr>
        <p:spPr>
          <a:xfrm>
            <a:off x="111026" y="242358"/>
            <a:ext cx="5619216" cy="545042"/>
          </a:xfrm>
          <a:prstGeom prst="rect">
            <a:avLst/>
          </a:prstGeom>
        </p:spPr>
        <p:txBody>
          <a:bodyPr/>
          <a:lstStyle>
            <a:lvl1pPr algn="l">
              <a:defRPr sz="2829" b="1">
                <a:solidFill>
                  <a:srgbClr val="EC6400"/>
                </a:solidFill>
                <a:latin typeface="Arial"/>
                <a:cs typeface="Arial"/>
              </a:defRPr>
            </a:lvl1pPr>
          </a:lstStyle>
          <a:p>
            <a:r>
              <a:rPr lang="it-IT"/>
              <a:t>Fare clic per modificare lo stile del titolo</a:t>
            </a:r>
            <a:endParaRPr lang="it-IT" dirty="0"/>
          </a:p>
        </p:txBody>
      </p:sp>
      <p:sp>
        <p:nvSpPr>
          <p:cNvPr id="8" name="Segnaposto testo 6"/>
          <p:cNvSpPr>
            <a:spLocks noGrp="1"/>
          </p:cNvSpPr>
          <p:nvPr>
            <p:ph type="body" sz="quarter" idx="12"/>
          </p:nvPr>
        </p:nvSpPr>
        <p:spPr>
          <a:xfrm>
            <a:off x="111127" y="787401"/>
            <a:ext cx="5619116" cy="7493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85" b="1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>
                <a:latin typeface="Arial" pitchFamily="34" charset="0"/>
                <a:cs typeface="Arial" pitchFamily="34" charset="0"/>
              </a:defRPr>
            </a:lvl2pPr>
            <a:lvl3pPr>
              <a:buNone/>
              <a:defRPr>
                <a:latin typeface="Arial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  <a:lvl5pPr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2B0898B5-72EC-4D49-829C-9874C6972861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3774701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6975201" y="180054"/>
            <a:ext cx="397233" cy="3638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31" b="1">
                <a:solidFill>
                  <a:srgbClr val="EC6400"/>
                </a:solidFill>
              </a:defRPr>
            </a:lvl1pPr>
          </a:lstStyle>
          <a:p>
            <a:pPr>
              <a:defRPr/>
            </a:pPr>
            <a:fld id="{F9C87EC1-E468-4DEE-A990-4943599F4EDB}" type="slidenum">
              <a:rPr lang="it-IT" altLang="it-IT"/>
              <a:pPr>
                <a:defRPr/>
              </a:pPr>
              <a:t>‹#›</a:t>
            </a:fld>
            <a:endParaRPr lang="it-IT" altLang="it-IT" dirty="0"/>
          </a:p>
        </p:txBody>
      </p:sp>
    </p:spTree>
    <p:extLst>
      <p:ext uri="{BB962C8B-B14F-4D97-AF65-F5344CB8AC3E}">
        <p14:creationId xmlns:p14="http://schemas.microsoft.com/office/powerpoint/2010/main" val="2893623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6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7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7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F728E085-4526-4D1E-8002-0F1622360238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79603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4" y="10106819"/>
            <a:ext cx="6797675" cy="116998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49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39CF49DA-089A-4D3F-B727-2817468D4B70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5722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11267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8AB302EA-2613-4354-AC8E-D3749C771970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20564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54673ED0-864C-4A46-B248-819729E9DB58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663324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1267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BC14D417-02F4-4A6A-81FB-ACA600525EF7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1646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F53EE90B-B7A0-4F1A-93B4-E8D2224728BC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78169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4" y="10106819"/>
            <a:ext cx="6797675" cy="116998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49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039D2DFB-2F1D-4941-99D7-183266A8DEE9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2959055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94878D7A-F986-41A7-BB8E-5166F0913C0E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19561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72EACEFB-F71D-4703-A645-46CAC579585A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2083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7411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E836D8E7-B473-4226-BB45-93CAD3090BBD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298971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8435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CDADCDEF-E304-4431-B1A0-1EB7D41F0D81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697584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025" y="10106820"/>
            <a:ext cx="6797675" cy="1169986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696"/>
          </a:p>
        </p:txBody>
      </p:sp>
      <p:pic>
        <p:nvPicPr>
          <p:cNvPr id="8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150" y="10214769"/>
            <a:ext cx="2058988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144FB98B-670B-4684-B274-08EBACAC7F16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785906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</p:sldLayoutIdLst>
  <p:txStyles>
    <p:titleStyle>
      <a:lvl1pPr algn="l" defTabSz="861993" rtl="0" eaLnBrk="1" latinLnBrk="0" hangingPunct="1">
        <a:lnSpc>
          <a:spcPct val="90000"/>
        </a:lnSpc>
        <a:spcBef>
          <a:spcPct val="0"/>
        </a:spcBef>
        <a:buNone/>
        <a:defRPr sz="41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499" indent="-215499" algn="l" defTabSz="861993" rtl="0" eaLnBrk="1" latinLnBrk="0" hangingPunct="1">
        <a:lnSpc>
          <a:spcPct val="90000"/>
        </a:lnSpc>
        <a:spcBef>
          <a:spcPts val="942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1pPr>
      <a:lvl2pPr marL="646495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2" kern="1200">
          <a:solidFill>
            <a:schemeClr val="tx1"/>
          </a:solidFill>
          <a:latin typeface="+mn-lt"/>
          <a:ea typeface="+mn-ea"/>
          <a:cs typeface="+mn-cs"/>
        </a:defRPr>
      </a:lvl2pPr>
      <a:lvl3pPr marL="1077492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85" kern="1200">
          <a:solidFill>
            <a:schemeClr val="tx1"/>
          </a:solidFill>
          <a:latin typeface="+mn-lt"/>
          <a:ea typeface="+mn-ea"/>
          <a:cs typeface="+mn-cs"/>
        </a:defRPr>
      </a:lvl3pPr>
      <a:lvl4pPr marL="1508488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93948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2291" name="Immagine 4" descr="Logo Private Banking_W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A7213B0F-001C-4AF5-940D-446B17D901EE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397408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igura a mano libera 6"/>
          <p:cNvSpPr/>
          <p:nvPr userDrawn="1"/>
        </p:nvSpPr>
        <p:spPr>
          <a:xfrm rot="21015509" flipH="1" flipV="1">
            <a:off x="712220" y="10107106"/>
            <a:ext cx="6796708" cy="1169417"/>
          </a:xfrm>
          <a:custGeom>
            <a:avLst/>
            <a:gdLst>
              <a:gd name="connsiteX0" fmla="*/ 0 w 9746788"/>
              <a:gd name="connsiteY0" fmla="*/ 0 h 2448000"/>
              <a:gd name="connsiteX1" fmla="*/ 9746788 w 9746788"/>
              <a:gd name="connsiteY1" fmla="*/ 0 h 2448000"/>
              <a:gd name="connsiteX2" fmla="*/ 9746788 w 9746788"/>
              <a:gd name="connsiteY2" fmla="*/ 2448000 h 2448000"/>
              <a:gd name="connsiteX3" fmla="*/ 0 w 9746788"/>
              <a:gd name="connsiteY3" fmla="*/ 2448000 h 2448000"/>
              <a:gd name="connsiteX4" fmla="*/ 0 w 9746788"/>
              <a:gd name="connsiteY4" fmla="*/ 0 h 2448000"/>
              <a:gd name="connsiteX0" fmla="*/ 0 w 9746788"/>
              <a:gd name="connsiteY0" fmla="*/ 0 h 2449464"/>
              <a:gd name="connsiteX1" fmla="*/ 9746788 w 9746788"/>
              <a:gd name="connsiteY1" fmla="*/ 0 h 2449464"/>
              <a:gd name="connsiteX2" fmla="*/ 8974352 w 9746788"/>
              <a:gd name="connsiteY2" fmla="*/ 2449464 h 2449464"/>
              <a:gd name="connsiteX3" fmla="*/ 0 w 9746788"/>
              <a:gd name="connsiteY3" fmla="*/ 2448000 h 2449464"/>
              <a:gd name="connsiteX4" fmla="*/ 0 w 9746788"/>
              <a:gd name="connsiteY4" fmla="*/ 0 h 2449464"/>
              <a:gd name="connsiteX0" fmla="*/ 0 w 9220400"/>
              <a:gd name="connsiteY0" fmla="*/ 0 h 2449464"/>
              <a:gd name="connsiteX1" fmla="*/ 9220400 w 9220400"/>
              <a:gd name="connsiteY1" fmla="*/ 1016281 h 2449464"/>
              <a:gd name="connsiteX2" fmla="*/ 8974352 w 9220400"/>
              <a:gd name="connsiteY2" fmla="*/ 2449464 h 2449464"/>
              <a:gd name="connsiteX3" fmla="*/ 0 w 9220400"/>
              <a:gd name="connsiteY3" fmla="*/ 2448000 h 2449464"/>
              <a:gd name="connsiteX4" fmla="*/ 0 w 9220400"/>
              <a:gd name="connsiteY4" fmla="*/ 0 h 2449464"/>
              <a:gd name="connsiteX0" fmla="*/ 0 w 9136593"/>
              <a:gd name="connsiteY0" fmla="*/ 0 h 2449464"/>
              <a:gd name="connsiteX1" fmla="*/ 9136593 w 9136593"/>
              <a:gd name="connsiteY1" fmla="*/ 1504439 h 2449464"/>
              <a:gd name="connsiteX2" fmla="*/ 8974352 w 9136593"/>
              <a:gd name="connsiteY2" fmla="*/ 2449464 h 2449464"/>
              <a:gd name="connsiteX3" fmla="*/ 0 w 9136593"/>
              <a:gd name="connsiteY3" fmla="*/ 2448000 h 2449464"/>
              <a:gd name="connsiteX4" fmla="*/ 0 w 9136593"/>
              <a:gd name="connsiteY4" fmla="*/ 0 h 2449464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117546 w 9136593"/>
              <a:gd name="connsiteY0" fmla="*/ 0 h 1720257"/>
              <a:gd name="connsiteX1" fmla="*/ 9136593 w 9136593"/>
              <a:gd name="connsiteY1" fmla="*/ 775232 h 1720257"/>
              <a:gd name="connsiteX2" fmla="*/ 8974352 w 9136593"/>
              <a:gd name="connsiteY2" fmla="*/ 1720257 h 1720257"/>
              <a:gd name="connsiteX3" fmla="*/ 0 w 9136593"/>
              <a:gd name="connsiteY3" fmla="*/ 1718793 h 1720257"/>
              <a:gd name="connsiteX4" fmla="*/ 117546 w 9136593"/>
              <a:gd name="connsiteY4" fmla="*/ 0 h 1720257"/>
              <a:gd name="connsiteX0" fmla="*/ 24516 w 9136593"/>
              <a:gd name="connsiteY0" fmla="*/ 0 h 1910186"/>
              <a:gd name="connsiteX1" fmla="*/ 9136593 w 9136593"/>
              <a:gd name="connsiteY1" fmla="*/ 965161 h 1910186"/>
              <a:gd name="connsiteX2" fmla="*/ 8974352 w 9136593"/>
              <a:gd name="connsiteY2" fmla="*/ 1910186 h 1910186"/>
              <a:gd name="connsiteX3" fmla="*/ 0 w 9136593"/>
              <a:gd name="connsiteY3" fmla="*/ 1908722 h 1910186"/>
              <a:gd name="connsiteX4" fmla="*/ 24516 w 9136593"/>
              <a:gd name="connsiteY4" fmla="*/ 0 h 1910186"/>
              <a:gd name="connsiteX0" fmla="*/ 24516 w 8974352"/>
              <a:gd name="connsiteY0" fmla="*/ 0 h 1910186"/>
              <a:gd name="connsiteX1" fmla="*/ 8812931 w 8974352"/>
              <a:gd name="connsiteY1" fmla="*/ 1508786 h 1910186"/>
              <a:gd name="connsiteX2" fmla="*/ 8974352 w 8974352"/>
              <a:gd name="connsiteY2" fmla="*/ 1910186 h 1910186"/>
              <a:gd name="connsiteX3" fmla="*/ 0 w 8974352"/>
              <a:gd name="connsiteY3" fmla="*/ 1908722 h 1910186"/>
              <a:gd name="connsiteX4" fmla="*/ 24516 w 8974352"/>
              <a:gd name="connsiteY4" fmla="*/ 0 h 1910186"/>
              <a:gd name="connsiteX0" fmla="*/ 24516 w 9036669"/>
              <a:gd name="connsiteY0" fmla="*/ 0 h 1910186"/>
              <a:gd name="connsiteX1" fmla="*/ 9036669 w 9036669"/>
              <a:gd name="connsiteY1" fmla="*/ 1547197 h 1910186"/>
              <a:gd name="connsiteX2" fmla="*/ 8974352 w 9036669"/>
              <a:gd name="connsiteY2" fmla="*/ 1910186 h 1910186"/>
              <a:gd name="connsiteX3" fmla="*/ 0 w 9036669"/>
              <a:gd name="connsiteY3" fmla="*/ 1908722 h 1910186"/>
              <a:gd name="connsiteX4" fmla="*/ 24516 w 9036669"/>
              <a:gd name="connsiteY4" fmla="*/ 0 h 1910186"/>
              <a:gd name="connsiteX0" fmla="*/ 24516 w 9037769"/>
              <a:gd name="connsiteY0" fmla="*/ 0 h 1910186"/>
              <a:gd name="connsiteX1" fmla="*/ 9037769 w 9037769"/>
              <a:gd name="connsiteY1" fmla="*/ 1902949 h 1910186"/>
              <a:gd name="connsiteX2" fmla="*/ 8974352 w 9037769"/>
              <a:gd name="connsiteY2" fmla="*/ 1910186 h 1910186"/>
              <a:gd name="connsiteX3" fmla="*/ 0 w 9037769"/>
              <a:gd name="connsiteY3" fmla="*/ 1908722 h 1910186"/>
              <a:gd name="connsiteX4" fmla="*/ 24516 w 9037769"/>
              <a:gd name="connsiteY4" fmla="*/ 0 h 1910186"/>
              <a:gd name="connsiteX0" fmla="*/ 17758 w 9037769"/>
              <a:gd name="connsiteY0" fmla="*/ 0 h 1758889"/>
              <a:gd name="connsiteX1" fmla="*/ 9037769 w 9037769"/>
              <a:gd name="connsiteY1" fmla="*/ 1751652 h 1758889"/>
              <a:gd name="connsiteX2" fmla="*/ 8974352 w 9037769"/>
              <a:gd name="connsiteY2" fmla="*/ 1758889 h 1758889"/>
              <a:gd name="connsiteX3" fmla="*/ 0 w 9037769"/>
              <a:gd name="connsiteY3" fmla="*/ 1757425 h 1758889"/>
              <a:gd name="connsiteX4" fmla="*/ 17758 w 9037769"/>
              <a:gd name="connsiteY4" fmla="*/ 0 h 1758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37769" h="1758889">
                <a:moveTo>
                  <a:pt x="17758" y="0"/>
                </a:moveTo>
                <a:lnTo>
                  <a:pt x="9037769" y="1751652"/>
                </a:lnTo>
                <a:lnTo>
                  <a:pt x="8974352" y="1758889"/>
                </a:lnTo>
                <a:lnTo>
                  <a:pt x="0" y="1757425"/>
                </a:lnTo>
                <a:lnTo>
                  <a:pt x="17758" y="0"/>
                </a:lnTo>
                <a:close/>
              </a:path>
            </a:pathLst>
          </a:custGeom>
          <a:solidFill>
            <a:srgbClr val="EC64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it-IT" sz="1984"/>
          </a:p>
        </p:txBody>
      </p:sp>
      <p:pic>
        <p:nvPicPr>
          <p:cNvPr id="13315" name="Immagine 4" descr="Logo Private Banking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10214766"/>
            <a:ext cx="2059661" cy="23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MSIPCMContentMarking" descr="{&quot;HashCode&quot;:351581758,&quot;Placement&quot;:&quot;Header&quot;,&quot;Top&quot;:0.0,&quot;Left&quot;:0.0,&quot;SlideWidth&quot;:595,&quot;SlideHeight&quot;:841}">
            <a:extLst>
              <a:ext uri="{FF2B5EF4-FFF2-40B4-BE49-F238E27FC236}">
                <a16:creationId xmlns:a16="http://schemas.microsoft.com/office/drawing/2014/main" id="{FEF20B67-A60A-430A-9727-6708E3D33D10}"/>
              </a:ext>
            </a:extLst>
          </p:cNvPr>
          <p:cNvSpPr txBox="1"/>
          <p:nvPr userDrawn="1"/>
        </p:nvSpPr>
        <p:spPr>
          <a:xfrm>
            <a:off x="0" y="0"/>
            <a:ext cx="1171353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hr-HR" sz="1000">
                <a:solidFill>
                  <a:srgbClr val="FFFF00"/>
                </a:solidFill>
                <a:latin typeface="Calibri" panose="020F0502020204030204" pitchFamily="34" charset="0"/>
              </a:rPr>
              <a:t>Interno - Internal</a:t>
            </a:r>
          </a:p>
        </p:txBody>
      </p:sp>
    </p:spTree>
    <p:extLst>
      <p:ext uri="{BB962C8B-B14F-4D97-AF65-F5344CB8AC3E}">
        <p14:creationId xmlns:p14="http://schemas.microsoft.com/office/powerpoint/2010/main" val="119281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</p:sldLayoutIdLst>
  <p:txStyles>
    <p:titleStyle>
      <a:lvl1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2pPr>
      <a:lvl3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3pPr>
      <a:lvl4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4pPr>
      <a:lvl5pPr algn="l" defTabSz="860951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5pPr>
      <a:lvl6pPr marL="503972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6pPr>
      <a:lvl7pPr marL="1007943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7pPr>
      <a:lvl8pPr marL="1511915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8pPr>
      <a:lvl9pPr marL="2015886" algn="l" defTabSz="860951" rtl="0" fontAlgn="base">
        <a:lnSpc>
          <a:spcPct val="90000"/>
        </a:lnSpc>
        <a:spcBef>
          <a:spcPct val="0"/>
        </a:spcBef>
        <a:spcAft>
          <a:spcPct val="0"/>
        </a:spcAft>
        <a:defRPr sz="4079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15238" indent="-215238" algn="l" defTabSz="860951" rtl="0" eaLnBrk="0" fontAlgn="base" hangingPunct="0">
        <a:lnSpc>
          <a:spcPct val="90000"/>
        </a:lnSpc>
        <a:spcBef>
          <a:spcPts val="937"/>
        </a:spcBef>
        <a:spcAft>
          <a:spcPct val="0"/>
        </a:spcAft>
        <a:buFont typeface="Arial" panose="020B0604020202020204" pitchFamily="34" charset="0"/>
        <a:buChar char="•"/>
        <a:defRPr sz="2535" kern="1200">
          <a:solidFill>
            <a:schemeClr val="tx1"/>
          </a:solidFill>
          <a:latin typeface="+mn-lt"/>
          <a:ea typeface="+mn-ea"/>
          <a:cs typeface="+mn-cs"/>
        </a:defRPr>
      </a:lvl1pPr>
      <a:lvl2pPr marL="645714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2pPr>
      <a:lvl3pPr marL="1076190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3pPr>
      <a:lvl4pPr marL="1508415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4pPr>
      <a:lvl5pPr marL="1938891" indent="-215238" algn="l" defTabSz="860951" rtl="0" eaLnBrk="0" fontAlgn="base" hangingPunct="0">
        <a:lnSpc>
          <a:spcPct val="90000"/>
        </a:lnSpc>
        <a:spcBef>
          <a:spcPts val="468"/>
        </a:spcBef>
        <a:spcAft>
          <a:spcPct val="0"/>
        </a:spcAft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5pPr>
      <a:lvl6pPr marL="2370481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801477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232474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663470" indent="-215499" algn="l" defTabSz="861993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1pPr>
      <a:lvl2pPr marL="43099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2pPr>
      <a:lvl3pPr marL="861993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3pPr>
      <a:lvl4pPr marL="129298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4pPr>
      <a:lvl5pPr marL="1723986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5pPr>
      <a:lvl6pPr marL="215498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6pPr>
      <a:lvl7pPr marL="2585979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7pPr>
      <a:lvl8pPr marL="3016975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8pPr>
      <a:lvl9pPr marL="3447972" algn="l" defTabSz="861993" rtl="0" eaLnBrk="1" latinLnBrk="0" hangingPunct="1">
        <a:defRPr sz="16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image" Target="../media/image9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image" Target="../media/image8.jpe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slideLayout" Target="../slideLayouts/slideLayout3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" name="Connettore 1 294"/>
          <p:cNvCxnSpPr/>
          <p:nvPr/>
        </p:nvCxnSpPr>
        <p:spPr>
          <a:xfrm flipH="1" flipV="1">
            <a:off x="3751257" y="2193217"/>
            <a:ext cx="1" cy="700448"/>
          </a:xfrm>
          <a:prstGeom prst="line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E9941-1998-43B7-B93E-CE150672DD75}" type="slidenum">
              <a:rPr kumimoji="0" lang="it-IT" altLang="it-IT" sz="1200" b="1" i="0" u="none" strike="noStrike" kern="0" cap="none" spc="0" normalizeH="0" baseline="0" noProof="0">
                <a:ln>
                  <a:noFill/>
                </a:ln>
                <a:solidFill>
                  <a:srgbClr val="EC6400"/>
                </a:solidFill>
                <a:effectLst/>
                <a:uLnTx/>
                <a:uFillTx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EC6400"/>
              </a:solidFill>
              <a:effectLst/>
              <a:uLnTx/>
              <a:uFillTx/>
            </a:endParaRPr>
          </a:p>
        </p:txBody>
      </p:sp>
      <p:pic>
        <p:nvPicPr>
          <p:cNvPr id="15" name="Picture 7" descr="Intesa Sanpaolo Bosna i Hercegovina_logo-1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22" y="253009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Picture 7" descr="Intesa Sanpaolo Bosna i Hercegovina_logo-1"/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3" y="249361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ttangolo 2"/>
          <p:cNvSpPr>
            <a:spLocks noChangeArrowheads="1"/>
          </p:cNvSpPr>
          <p:nvPr/>
        </p:nvSpPr>
        <p:spPr bwMode="auto">
          <a:xfrm>
            <a:off x="218056" y="694739"/>
            <a:ext cx="1056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hr-HR" altLang="it-IT" dirty="0">
                <a:solidFill>
                  <a:srgbClr val="EC6400"/>
                </a:solidFill>
              </a:rPr>
              <a:t>Centrala</a:t>
            </a:r>
            <a:endParaRPr lang="en-US" altLang="it-IT" sz="1600" dirty="0">
              <a:solidFill>
                <a:srgbClr val="EC6400"/>
              </a:solidFill>
            </a:endParaRPr>
          </a:p>
        </p:txBody>
      </p:sp>
      <p:sp>
        <p:nvSpPr>
          <p:cNvPr id="19" name="Rectangle 144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150826" y="3612124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HR i organizacije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0" name="Rectangle 145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256020" y="2153899"/>
            <a:ext cx="615600" cy="363600"/>
          </a:xfrm>
          <a:prstGeom prst="wedgeRectCallout">
            <a:avLst>
              <a:gd name="adj1" fmla="val -27765"/>
              <a:gd name="adj2" fmla="val 39028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418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interne revizije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1" name="Rectangle 150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76563" y="3612124"/>
            <a:ext cx="615600" cy="363600"/>
          </a:xfrm>
          <a:prstGeom prst="wedgeRectCallout">
            <a:avLst>
              <a:gd name="adj1" fmla="val -37667"/>
              <a:gd name="adj2" fmla="val 49087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914180">
              <a:lnSpc>
                <a:spcPct val="80000"/>
              </a:lnSpc>
              <a:defRPr/>
            </a:pPr>
            <a:r>
              <a:rPr lang="hr-HR" sz="600" kern="0" dirty="0">
                <a:solidFill>
                  <a:srgbClr val="000000"/>
                </a:solidFill>
                <a:latin typeface="Arial"/>
                <a:ea typeface="MS PGothic" pitchFamily="34" charset="-128"/>
              </a:rPr>
              <a:t>Direkcija pravnih poslova</a:t>
            </a:r>
            <a:endParaRPr lang="en-US" sz="600" kern="0" dirty="0">
              <a:solidFill>
                <a:srgbClr val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22" name="Connettore 4 6"/>
          <p:cNvCxnSpPr>
            <a:cxnSpLocks noChangeShapeType="1"/>
            <a:stCxn id="50" idx="0"/>
          </p:cNvCxnSpPr>
          <p:nvPr/>
        </p:nvCxnSpPr>
        <p:spPr bwMode="auto">
          <a:xfrm rot="16200000" flipV="1">
            <a:off x="4567726" y="2549848"/>
            <a:ext cx="245809" cy="1878744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Connettore 4 319"/>
          <p:cNvCxnSpPr>
            <a:cxnSpLocks noChangeShapeType="1"/>
            <a:stCxn id="21" idx="0"/>
          </p:cNvCxnSpPr>
          <p:nvPr/>
        </p:nvCxnSpPr>
        <p:spPr bwMode="auto">
          <a:xfrm rot="16200000" flipV="1">
            <a:off x="3844907" y="3272667"/>
            <a:ext cx="245809" cy="433105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Connettore 4 20"/>
          <p:cNvCxnSpPr>
            <a:cxnSpLocks noChangeShapeType="1"/>
          </p:cNvCxnSpPr>
          <p:nvPr/>
        </p:nvCxnSpPr>
        <p:spPr bwMode="auto">
          <a:xfrm rot="5400000" flipH="1" flipV="1">
            <a:off x="2611036" y="2471902"/>
            <a:ext cx="245809" cy="2034636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Connettore 4 333"/>
          <p:cNvCxnSpPr>
            <a:cxnSpLocks noChangeShapeType="1"/>
            <a:stCxn id="19" idx="0"/>
          </p:cNvCxnSpPr>
          <p:nvPr/>
        </p:nvCxnSpPr>
        <p:spPr bwMode="auto">
          <a:xfrm rot="5400000" flipH="1" flipV="1">
            <a:off x="2982038" y="2842904"/>
            <a:ext cx="245809" cy="1292632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Connettore 4 25"/>
          <p:cNvCxnSpPr>
            <a:cxnSpLocks noChangeShapeType="1"/>
            <a:endCxn id="73" idx="0"/>
          </p:cNvCxnSpPr>
          <p:nvPr/>
        </p:nvCxnSpPr>
        <p:spPr bwMode="auto">
          <a:xfrm rot="16200000" flipH="1">
            <a:off x="3022616" y="4094956"/>
            <a:ext cx="1458224" cy="941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Rectangle 504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616526" y="5961825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‘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Mass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’ klijente</a:t>
            </a:r>
          </a:p>
        </p:txBody>
      </p:sp>
      <p:sp>
        <p:nvSpPr>
          <p:cNvPr id="28" name="Rettangolo 110"/>
          <p:cNvSpPr>
            <a:spLocks noChangeArrowheads="1"/>
          </p:cNvSpPr>
          <p:nvPr/>
        </p:nvSpPr>
        <p:spPr bwMode="auto">
          <a:xfrm>
            <a:off x="1296158" y="4222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upravljanja, zapošljavanja,</a:t>
            </a:r>
            <a:r>
              <a:rPr kumimoji="0" lang="hr-HR" sz="450" b="0" i="0" u="none" strike="noStrike" kern="0" cap="none" spc="0" normalizeH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trennga i razvoja zaposlenika</a:t>
            </a:r>
            <a:endParaRPr kumimoji="0" lang="en-US" sz="45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29" name="Rectangle 47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537765" y="6026685"/>
            <a:ext cx="615600" cy="363600"/>
          </a:xfrm>
          <a:prstGeom prst="wedgeRectCallout">
            <a:avLst>
              <a:gd name="adj1" fmla="val -34036"/>
              <a:gd name="adj2" fmla="val 2617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proizvode</a:t>
            </a:r>
            <a:r>
              <a:rPr kumimoji="0" lang="hr-HR" sz="6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korporativnog bankarstva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</a:p>
        </p:txBody>
      </p:sp>
      <p:sp>
        <p:nvSpPr>
          <p:cNvPr id="30" name="Rectangle 504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2537765" y="5641986"/>
            <a:ext cx="615600" cy="363600"/>
          </a:xfrm>
          <a:prstGeom prst="wedgeRectCallout">
            <a:avLst>
              <a:gd name="adj1" fmla="val -28260"/>
              <a:gd name="adj2" fmla="val 27572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multinac.domaća preduzeća i institucionalne klijente</a:t>
            </a:r>
            <a:endParaRPr kumimoji="0" lang="en-US" sz="60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1" name="Rectangle 46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325643" y="6243186"/>
            <a:ext cx="615600" cy="363600"/>
          </a:xfrm>
          <a:prstGeom prst="wedgeRectCallout">
            <a:avLst>
              <a:gd name="adj1" fmla="val -30736"/>
              <a:gd name="adj2" fmla="val 3036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planiranja i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finansijske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kontrole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2" name="Rectangle 470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80409" y="701519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</a:t>
            </a:r>
            <a:r>
              <a:rPr lang="hr-HR" sz="5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finansijskih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tržišta i trgovanja s klijentima</a:t>
            </a:r>
          </a:p>
        </p:txBody>
      </p:sp>
      <p:sp>
        <p:nvSpPr>
          <p:cNvPr id="33" name="Rectangle 50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5325643" y="5856371"/>
            <a:ext cx="615600" cy="363600"/>
          </a:xfrm>
          <a:prstGeom prst="wedgeRectCallout">
            <a:avLst>
              <a:gd name="adj1" fmla="val -33211"/>
              <a:gd name="adj2" fmla="val 38749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</a:t>
            </a:r>
            <a:r>
              <a:rPr kumimoji="0" lang="hr-HR" sz="6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računovodstva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34" name="Rectangle 46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467637" y="5278575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procjenu kreditnog rizika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35" name="Connettore 4 382"/>
          <p:cNvCxnSpPr>
            <a:cxnSpLocks noChangeShapeType="1"/>
            <a:stCxn id="29" idx="1"/>
          </p:cNvCxnSpPr>
          <p:nvPr/>
        </p:nvCxnSpPr>
        <p:spPr bwMode="auto">
          <a:xfrm rot="10800000">
            <a:off x="2505195" y="5226405"/>
            <a:ext cx="32570" cy="98208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Connettore 4 384"/>
          <p:cNvCxnSpPr>
            <a:cxnSpLocks noChangeShapeType="1"/>
            <a:stCxn id="30" idx="1"/>
          </p:cNvCxnSpPr>
          <p:nvPr/>
        </p:nvCxnSpPr>
        <p:spPr bwMode="auto">
          <a:xfrm rot="10800000">
            <a:off x="2505189" y="5629230"/>
            <a:ext cx="32576" cy="19455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8" name="Rettangolo 110"/>
          <p:cNvSpPr>
            <a:spLocks noChangeArrowheads="1"/>
          </p:cNvSpPr>
          <p:nvPr/>
        </p:nvSpPr>
        <p:spPr bwMode="auto">
          <a:xfrm>
            <a:off x="2486768" y="4222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organizacije i PMO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39" name="Rettangolo 110"/>
          <p:cNvSpPr>
            <a:spLocks noChangeArrowheads="1"/>
          </p:cNvSpPr>
          <p:nvPr/>
        </p:nvSpPr>
        <p:spPr bwMode="auto">
          <a:xfrm>
            <a:off x="1891313" y="4222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</a:t>
            </a:r>
            <a:r>
              <a:rPr kumimoji="0" lang="hr-HR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naknada, administracije </a:t>
            </a: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zaposlenika i plaćanja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40" name="Rettangolo 110"/>
          <p:cNvSpPr>
            <a:spLocks noChangeArrowheads="1"/>
          </p:cNvSpPr>
          <p:nvPr/>
        </p:nvSpPr>
        <p:spPr bwMode="auto">
          <a:xfrm>
            <a:off x="3081891" y="422272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interne komunikacije i CSR</a:t>
            </a:r>
          </a:p>
        </p:txBody>
      </p:sp>
      <p:cxnSp>
        <p:nvCxnSpPr>
          <p:cNvPr id="41" name="Connettore 4 333"/>
          <p:cNvCxnSpPr>
            <a:cxnSpLocks noChangeShapeType="1"/>
            <a:stCxn id="28" idx="0"/>
            <a:endCxn id="19" idx="2"/>
          </p:cNvCxnSpPr>
          <p:nvPr/>
        </p:nvCxnSpPr>
        <p:spPr bwMode="auto">
          <a:xfrm rot="5400000" flipH="1" flipV="1">
            <a:off x="1888891" y="3652991"/>
            <a:ext cx="247002" cy="892468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Connettore 4 6"/>
          <p:cNvCxnSpPr>
            <a:cxnSpLocks noChangeShapeType="1"/>
            <a:stCxn id="38" idx="0"/>
            <a:endCxn id="19" idx="2"/>
          </p:cNvCxnSpPr>
          <p:nvPr/>
        </p:nvCxnSpPr>
        <p:spPr bwMode="auto">
          <a:xfrm rot="16200000" flipV="1">
            <a:off x="2484196" y="3950154"/>
            <a:ext cx="247002" cy="298142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Connettore 4 4"/>
          <p:cNvCxnSpPr>
            <a:cxnSpLocks noChangeShapeType="1"/>
            <a:stCxn id="19" idx="2"/>
            <a:endCxn id="40" idx="0"/>
          </p:cNvCxnSpPr>
          <p:nvPr/>
        </p:nvCxnSpPr>
        <p:spPr bwMode="auto">
          <a:xfrm rot="16200000" flipH="1">
            <a:off x="2781757" y="3652592"/>
            <a:ext cx="247002" cy="893265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Rectangle 470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537765" y="6426259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poslove sa srednje velikim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preduzećima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45" name="Connettore 4 384"/>
          <p:cNvCxnSpPr>
            <a:cxnSpLocks noChangeShapeType="1"/>
            <a:stCxn id="44" idx="1"/>
          </p:cNvCxnSpPr>
          <p:nvPr/>
        </p:nvCxnSpPr>
        <p:spPr bwMode="auto">
          <a:xfrm rot="10800000">
            <a:off x="2505195" y="6027161"/>
            <a:ext cx="32570" cy="580899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Connettore 4 4"/>
          <p:cNvCxnSpPr>
            <a:cxnSpLocks noChangeShapeType="1"/>
            <a:stCxn id="19" idx="2"/>
            <a:endCxn id="39" idx="0"/>
          </p:cNvCxnSpPr>
          <p:nvPr/>
        </p:nvCxnSpPr>
        <p:spPr bwMode="auto">
          <a:xfrm rot="5400000">
            <a:off x="2186469" y="3950569"/>
            <a:ext cx="247002" cy="297313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Rectangle 250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371880" y="1720567"/>
            <a:ext cx="758756" cy="47265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8000" rIns="0" bIns="0" anchor="ctr" anchorCtr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Nadzorni odbor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Predsjednik</a:t>
            </a:r>
            <a:endParaRPr kumimoji="0" lang="en-US" sz="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1475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360002" y="3612124"/>
            <a:ext cx="540000" cy="2664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Sekretarijat Banke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2" name="Rectangle 50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617202" y="3612124"/>
            <a:ext cx="615600" cy="363600"/>
          </a:xfrm>
          <a:prstGeom prst="wedgeRectCallout">
            <a:avLst>
              <a:gd name="adj1" fmla="val -44146"/>
              <a:gd name="adj2" fmla="val 4783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PR i Marketing komunikacije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54" name="Elbow Connector 13"/>
          <p:cNvCxnSpPr>
            <a:endCxn id="52" idx="0"/>
          </p:cNvCxnSpPr>
          <p:nvPr/>
        </p:nvCxnSpPr>
        <p:spPr>
          <a:xfrm rot="16200000" flipH="1">
            <a:off x="4215226" y="2902347"/>
            <a:ext cx="245809" cy="1173744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5" name="Rectangle 464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395523" y="6631925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operativnog poslovanja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6" name="Rectangle 470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395523" y="5278575"/>
            <a:ext cx="615600" cy="363600"/>
          </a:xfrm>
          <a:prstGeom prst="wedgeRectCallout">
            <a:avLst>
              <a:gd name="adj1" fmla="val -25784"/>
              <a:gd name="adj2" fmla="val 34557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IKT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7" name="Rettangolo 371"/>
          <p:cNvSpPr>
            <a:spLocks noChangeArrowheads="1"/>
          </p:cNvSpPr>
          <p:nvPr/>
        </p:nvSpPr>
        <p:spPr bwMode="auto">
          <a:xfrm>
            <a:off x="4448408" y="566389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za arhitekturu aplikacija i upravljanje</a:t>
            </a:r>
            <a:r>
              <a:rPr kumimoji="0" lang="hr-HR" sz="450" b="0" i="0" u="none" strike="noStrike" kern="0" cap="none" spc="0" normalizeH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zahtjevima</a:t>
            </a:r>
            <a:endParaRPr kumimoji="0" lang="en-US" sz="45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8" name="Rettangolo 375"/>
          <p:cNvSpPr>
            <a:spLocks noChangeArrowheads="1"/>
          </p:cNvSpPr>
          <p:nvPr/>
        </p:nvSpPr>
        <p:spPr bwMode="auto">
          <a:xfrm>
            <a:off x="4448408" y="5953548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450" b="0" i="0" u="none" strike="noStrike" kern="0" cap="none" spc="0" normalizeH="0" baseline="0" noProof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za aplikacije, infrastrukturu i telekomunikacije</a:t>
            </a:r>
            <a:endParaRPr kumimoji="0" lang="en-US" sz="450" b="0" i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9" name="Rectangle 470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4395523" y="6243191"/>
            <a:ext cx="615600" cy="363600"/>
          </a:xfrm>
          <a:prstGeom prst="wedgeRectCallout">
            <a:avLst>
              <a:gd name="adj1" fmla="val -41747"/>
              <a:gd name="adj2" fmla="val 33509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Cyber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Sigurnosti i BCM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60" name="AutoShape 523"/>
          <p:cNvSpPr>
            <a:spLocks noChangeArrowheads="1"/>
          </p:cNvSpPr>
          <p:nvPr/>
        </p:nvSpPr>
        <p:spPr bwMode="gray">
          <a:xfrm>
            <a:off x="1689526" y="8240043"/>
            <a:ext cx="540000" cy="330927"/>
          </a:xfrm>
          <a:prstGeom prst="flowChartAlternateProcess">
            <a:avLst/>
          </a:prstGeom>
          <a:solidFill>
            <a:sysClr val="window" lastClr="FFFFFF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Podružnice/</a:t>
            </a:r>
          </a:p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Filijale za stanovništvo</a:t>
            </a:r>
            <a:endParaRPr kumimoji="0" lang="en-US" sz="600" b="0" i="0" u="none" strike="noStrike" kern="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77" name="Connettore 4 342"/>
          <p:cNvCxnSpPr>
            <a:cxnSpLocks noChangeShapeType="1"/>
            <a:endCxn id="72" idx="0"/>
          </p:cNvCxnSpPr>
          <p:nvPr/>
        </p:nvCxnSpPr>
        <p:spPr bwMode="auto">
          <a:xfrm rot="5400000">
            <a:off x="2093375" y="3166656"/>
            <a:ext cx="1458224" cy="1857543"/>
          </a:xfrm>
          <a:prstGeom prst="bentConnector3">
            <a:avLst>
              <a:gd name="adj1" fmla="val 91315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Connettore 4 339"/>
          <p:cNvCxnSpPr>
            <a:cxnSpLocks noChangeShapeType="1"/>
            <a:endCxn id="74" idx="0"/>
          </p:cNvCxnSpPr>
          <p:nvPr/>
        </p:nvCxnSpPr>
        <p:spPr bwMode="auto">
          <a:xfrm rot="5400000">
            <a:off x="2557927" y="3631208"/>
            <a:ext cx="1458224" cy="928439"/>
          </a:xfrm>
          <a:prstGeom prst="bentConnector3">
            <a:avLst>
              <a:gd name="adj1" fmla="val 91314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Connettore 4 139"/>
          <p:cNvCxnSpPr>
            <a:cxnSpLocks noChangeShapeType="1"/>
            <a:stCxn id="53" idx="1"/>
          </p:cNvCxnSpPr>
          <p:nvPr/>
        </p:nvCxnSpPr>
        <p:spPr bwMode="auto">
          <a:xfrm rot="10800000">
            <a:off x="3435957" y="5278851"/>
            <a:ext cx="31681" cy="591462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Connettore 4 139"/>
          <p:cNvCxnSpPr>
            <a:cxnSpLocks noChangeShapeType="1"/>
            <a:stCxn id="27" idx="1"/>
          </p:cNvCxnSpPr>
          <p:nvPr/>
        </p:nvCxnSpPr>
        <p:spPr bwMode="auto">
          <a:xfrm rot="10800000">
            <a:off x="1574228" y="5228299"/>
            <a:ext cx="42299" cy="915327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Connettore 4 139"/>
          <p:cNvCxnSpPr>
            <a:cxnSpLocks noChangeShapeType="1"/>
          </p:cNvCxnSpPr>
          <p:nvPr/>
        </p:nvCxnSpPr>
        <p:spPr bwMode="auto">
          <a:xfrm rot="10800000">
            <a:off x="1580360" y="5272979"/>
            <a:ext cx="26126" cy="42033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6" name="Kutni poveznik 4"/>
          <p:cNvCxnSpPr/>
          <p:nvPr/>
        </p:nvCxnSpPr>
        <p:spPr>
          <a:xfrm rot="16200000" flipH="1">
            <a:off x="1575894" y="7281495"/>
            <a:ext cx="155156" cy="2961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Kutni poveznik 18"/>
          <p:cNvCxnSpPr>
            <a:endCxn id="94" idx="1"/>
          </p:cNvCxnSpPr>
          <p:nvPr/>
        </p:nvCxnSpPr>
        <p:spPr>
          <a:xfrm rot="16200000" flipH="1">
            <a:off x="1500417" y="5303035"/>
            <a:ext cx="180000" cy="3213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Rettangolo 371"/>
          <p:cNvSpPr>
            <a:spLocks noChangeArrowheads="1"/>
          </p:cNvSpPr>
          <p:nvPr/>
        </p:nvSpPr>
        <p:spPr bwMode="auto">
          <a:xfrm>
            <a:off x="1668279" y="7254969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altLang="sr-Latn-R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Odjel za zastupanje</a:t>
            </a:r>
            <a:r>
              <a:rPr kumimoji="0" lang="hr-HR" altLang="sr-Latn-RS" sz="5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u osiguranju</a:t>
            </a:r>
            <a:endParaRPr kumimoji="0" lang="en-US" altLang="sr-Latn-R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Rectangle 504"/>
          <p:cNvSpPr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1615738" y="6353278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poslove sa malim </a:t>
            </a:r>
            <a:r>
              <a:rPr lang="hr-HR" sz="6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preduzećima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91" name="Rectangle 504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618476" y="6857213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‘</a:t>
            </a: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Affluent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’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lvl="0" algn="ctr" defTabSz="781995">
              <a:lnSpc>
                <a:spcPct val="80000"/>
              </a:lnSpc>
              <a:defRPr/>
            </a:pP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&amp; 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‘</a:t>
            </a:r>
            <a:r>
              <a:rPr lang="en-US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Private</a:t>
            </a: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’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klijente</a:t>
            </a:r>
            <a:endParaRPr kumimoji="0" lang="en-US" sz="600" b="0" i="1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94" name="Rettangolo 371"/>
          <p:cNvSpPr>
            <a:spLocks noChangeArrowheads="1"/>
          </p:cNvSpPr>
          <p:nvPr/>
        </p:nvSpPr>
        <p:spPr bwMode="auto">
          <a:xfrm>
            <a:off x="1606486" y="527590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za upravljanje zadovoljstvom i prigovorima</a:t>
            </a:r>
          </a:p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klijenata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98" name="Rettangolo 375"/>
          <p:cNvSpPr>
            <a:spLocks noChangeArrowheads="1"/>
          </p:cNvSpPr>
          <p:nvPr/>
        </p:nvSpPr>
        <p:spPr bwMode="auto">
          <a:xfrm>
            <a:off x="2537765" y="5277456"/>
            <a:ext cx="611810" cy="336533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za upravljanje odnosima s</a:t>
            </a:r>
            <a:r>
              <a:rPr kumimoji="0" lang="hr-HR" sz="5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pravnim licima (CRM) i podrška mreži</a:t>
            </a:r>
            <a:endParaRPr kumimoji="0" lang="hr-HR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01" name="Connettore 4 377"/>
          <p:cNvCxnSpPr>
            <a:cxnSpLocks noChangeShapeType="1"/>
            <a:stCxn id="98" idx="1"/>
          </p:cNvCxnSpPr>
          <p:nvPr/>
        </p:nvCxnSpPr>
        <p:spPr bwMode="auto">
          <a:xfrm rot="10800000">
            <a:off x="2505189" y="5194657"/>
            <a:ext cx="32576" cy="25106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3" name="Kutni poveznik 11"/>
          <p:cNvCxnSpPr>
            <a:cxnSpLocks/>
            <a:stCxn id="44" idx="2"/>
            <a:endCxn id="160" idx="0"/>
          </p:cNvCxnSpPr>
          <p:nvPr/>
        </p:nvCxnSpPr>
        <p:spPr>
          <a:xfrm rot="16200000" flipH="1">
            <a:off x="2790124" y="6845300"/>
            <a:ext cx="113455" cy="2572"/>
          </a:xfrm>
          <a:prstGeom prst="bentConnector3">
            <a:avLst>
              <a:gd name="adj1" fmla="val 50000"/>
            </a:avLst>
          </a:prstGeom>
          <a:noFill/>
          <a:ln w="6350" algn="ctr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2" name="Connettore 4 126"/>
          <p:cNvCxnSpPr>
            <a:cxnSpLocks noChangeShapeType="1"/>
            <a:stCxn id="34" idx="1"/>
          </p:cNvCxnSpPr>
          <p:nvPr/>
        </p:nvCxnSpPr>
        <p:spPr bwMode="auto">
          <a:xfrm rot="10800000">
            <a:off x="3435953" y="5278575"/>
            <a:ext cx="31684" cy="1818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5" name="Rectangle 464"/>
          <p:cNvSpPr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3467637" y="6090261"/>
            <a:ext cx="615600" cy="363600"/>
          </a:xfrm>
          <a:prstGeom prst="wedgeRectCallout">
            <a:avLst>
              <a:gd name="adj1" fmla="val -21658"/>
              <a:gd name="adj2" fmla="val 359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latin typeface="Arial"/>
                <a:ea typeface="MS PGothic" pitchFamily="34" charset="-128"/>
              </a:rPr>
              <a:t>Direkcija naplate potraživanja</a:t>
            </a:r>
            <a:endParaRPr lang="en-US" sz="600" kern="0" dirty="0">
              <a:latin typeface="Arial"/>
              <a:ea typeface="MS PGothic" pitchFamily="34" charset="-128"/>
            </a:endParaRPr>
          </a:p>
        </p:txBody>
      </p:sp>
      <p:sp>
        <p:nvSpPr>
          <p:cNvPr id="117" name="Rectangle 470"/>
          <p:cNvSpPr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3467635" y="6498425"/>
            <a:ext cx="615600" cy="363600"/>
          </a:xfrm>
          <a:prstGeom prst="wedgeRectCallout">
            <a:avLst>
              <a:gd name="adj1" fmla="val -46002"/>
              <a:gd name="adj2" fmla="val 32854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upravljanja rizicima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18" name="Rettangolo 371"/>
          <p:cNvSpPr>
            <a:spLocks noChangeArrowheads="1"/>
          </p:cNvSpPr>
          <p:nvPr/>
        </p:nvSpPr>
        <p:spPr bwMode="auto">
          <a:xfrm>
            <a:off x="3537726" y="718725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za 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upravljanje </a:t>
            </a:r>
            <a:r>
              <a:rPr lang="hr-HR" sz="500" kern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nekreditnim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rizicima</a:t>
            </a:r>
            <a:endParaRPr kumimoji="0" lang="hr-HR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19" name="Connettore 4 377"/>
          <p:cNvCxnSpPr>
            <a:cxnSpLocks noChangeShapeType="1"/>
          </p:cNvCxnSpPr>
          <p:nvPr/>
        </p:nvCxnSpPr>
        <p:spPr bwMode="auto">
          <a:xfrm rot="10800000">
            <a:off x="3507558" y="6878931"/>
            <a:ext cx="30168" cy="432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Connettore 4 377"/>
          <p:cNvCxnSpPr>
            <a:cxnSpLocks noChangeShapeType="1"/>
            <a:stCxn id="121" idx="1"/>
          </p:cNvCxnSpPr>
          <p:nvPr/>
        </p:nvCxnSpPr>
        <p:spPr bwMode="auto">
          <a:xfrm rot="10800000">
            <a:off x="3507560" y="6873746"/>
            <a:ext cx="30167" cy="15533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" name="Rettangolo 375"/>
          <p:cNvSpPr>
            <a:spLocks noChangeArrowheads="1"/>
          </p:cNvSpPr>
          <p:nvPr/>
        </p:nvSpPr>
        <p:spPr bwMode="auto">
          <a:xfrm>
            <a:off x="3537726" y="6895876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za praćenje i kontrolu kvalitete kreditnog</a:t>
            </a:r>
            <a:r>
              <a:rPr kumimoji="0" lang="hr-HR" sz="5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r>
              <a:rPr kumimoji="0" lang="hr-HR" sz="500" b="0" i="0" u="none" strike="noStrike" kern="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portfolia</a:t>
            </a:r>
            <a:endParaRPr kumimoji="0" lang="hr-HR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22" name="Connettore 4 387"/>
          <p:cNvCxnSpPr>
            <a:cxnSpLocks noChangeShapeType="1"/>
            <a:stCxn id="117" idx="1"/>
          </p:cNvCxnSpPr>
          <p:nvPr/>
        </p:nvCxnSpPr>
        <p:spPr bwMode="auto">
          <a:xfrm rot="10800000">
            <a:off x="3435963" y="5309491"/>
            <a:ext cx="31673" cy="1370735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3" name="Kutni poveznik 8"/>
          <p:cNvCxnSpPr>
            <a:cxnSpLocks/>
            <a:stCxn id="73" idx="4"/>
            <a:endCxn id="115" idx="1"/>
          </p:cNvCxnSpPr>
          <p:nvPr/>
        </p:nvCxnSpPr>
        <p:spPr>
          <a:xfrm rot="16200000" flipH="1">
            <a:off x="2926844" y="5731268"/>
            <a:ext cx="1040768" cy="40817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5" name="Connettore 4 351"/>
          <p:cNvCxnSpPr>
            <a:cxnSpLocks noChangeShapeType="1"/>
            <a:endCxn id="76" idx="0"/>
          </p:cNvCxnSpPr>
          <p:nvPr/>
        </p:nvCxnSpPr>
        <p:spPr bwMode="auto">
          <a:xfrm rot="16200000" flipH="1">
            <a:off x="3487754" y="3629818"/>
            <a:ext cx="1458224" cy="931217"/>
          </a:xfrm>
          <a:prstGeom prst="bentConnector3">
            <a:avLst>
              <a:gd name="adj1" fmla="val 91314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9" name="Rettangolo 371"/>
          <p:cNvSpPr>
            <a:spLocks noChangeArrowheads="1"/>
          </p:cNvSpPr>
          <p:nvPr/>
        </p:nvSpPr>
        <p:spPr bwMode="auto">
          <a:xfrm>
            <a:off x="4448408" y="701842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podrške poslovima sa pravnim i fizičkim licima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0" name="Rettangolo 375"/>
          <p:cNvSpPr>
            <a:spLocks noChangeArrowheads="1"/>
          </p:cNvSpPr>
          <p:nvPr/>
        </p:nvSpPr>
        <p:spPr bwMode="auto">
          <a:xfrm>
            <a:off x="4448408" y="7308081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podrške za poslove </a:t>
            </a:r>
            <a:r>
              <a:rPr lang="hr-HR" sz="5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finansijskih</a:t>
            </a: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 tržišta</a:t>
            </a:r>
          </a:p>
        </p:txBody>
      </p:sp>
      <p:sp>
        <p:nvSpPr>
          <p:cNvPr id="131" name="Rettangolo 371"/>
          <p:cNvSpPr>
            <a:spLocks noChangeArrowheads="1"/>
          </p:cNvSpPr>
          <p:nvPr/>
        </p:nvSpPr>
        <p:spPr bwMode="auto">
          <a:xfrm>
            <a:off x="4448408" y="7597078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platnog prometa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2" name="Rettangolo 375"/>
          <p:cNvSpPr>
            <a:spLocks noChangeArrowheads="1"/>
          </p:cNvSpPr>
          <p:nvPr/>
        </p:nvSpPr>
        <p:spPr bwMode="auto">
          <a:xfrm>
            <a:off x="4444968" y="8179637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Odjel logistike</a:t>
            </a:r>
            <a:endParaRPr kumimoji="0" lang="en-U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33" name="Rettangolo 375"/>
          <p:cNvSpPr>
            <a:spLocks noChangeArrowheads="1"/>
          </p:cNvSpPr>
          <p:nvPr/>
        </p:nvSpPr>
        <p:spPr bwMode="auto">
          <a:xfrm>
            <a:off x="4448408" y="788253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gotovinskog poslovanja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134" name="Connettore 4 348"/>
          <p:cNvCxnSpPr>
            <a:cxnSpLocks noChangeShapeType="1"/>
          </p:cNvCxnSpPr>
          <p:nvPr/>
        </p:nvCxnSpPr>
        <p:spPr bwMode="auto">
          <a:xfrm rot="16200000" flipH="1">
            <a:off x="3835557" y="3071357"/>
            <a:ext cx="1691757" cy="1862236"/>
          </a:xfrm>
          <a:prstGeom prst="bentConnector3">
            <a:avLst>
              <a:gd name="adj1" fmla="val 91101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Rettangolo 371"/>
          <p:cNvSpPr>
            <a:spLocks noChangeArrowheads="1"/>
          </p:cNvSpPr>
          <p:nvPr/>
        </p:nvSpPr>
        <p:spPr bwMode="auto">
          <a:xfrm>
            <a:off x="5325643" y="5278132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za upravljanje podacima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6" name="Rettangolo 375"/>
          <p:cNvSpPr>
            <a:spLocks noChangeArrowheads="1"/>
          </p:cNvSpPr>
          <p:nvPr/>
        </p:nvSpPr>
        <p:spPr bwMode="auto">
          <a:xfrm>
            <a:off x="5325643" y="5567789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nabavke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sp>
        <p:nvSpPr>
          <p:cNvPr id="138" name="Rectangle 470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5380409" y="7305715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za upravljanje aktivom i pasivom</a:t>
            </a:r>
            <a:endParaRPr lang="en-US" sz="5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</p:txBody>
      </p:sp>
      <p:cxnSp>
        <p:nvCxnSpPr>
          <p:cNvPr id="139" name="Connettore 4 377"/>
          <p:cNvCxnSpPr>
            <a:cxnSpLocks noChangeShapeType="1"/>
            <a:stCxn id="130" idx="1"/>
          </p:cNvCxnSpPr>
          <p:nvPr/>
        </p:nvCxnSpPr>
        <p:spPr bwMode="auto">
          <a:xfrm rot="10800000">
            <a:off x="4419128" y="6995481"/>
            <a:ext cx="29280" cy="44580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0" name="Connettore 4 377"/>
          <p:cNvCxnSpPr>
            <a:cxnSpLocks noChangeShapeType="1"/>
            <a:stCxn id="129" idx="1"/>
          </p:cNvCxnSpPr>
          <p:nvPr/>
        </p:nvCxnSpPr>
        <p:spPr bwMode="auto">
          <a:xfrm rot="10800000">
            <a:off x="4419128" y="7001247"/>
            <a:ext cx="29280" cy="15038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1" name="Connettore 4 377"/>
          <p:cNvCxnSpPr>
            <a:cxnSpLocks noChangeShapeType="1"/>
            <a:stCxn id="131" idx="1"/>
          </p:cNvCxnSpPr>
          <p:nvPr/>
        </p:nvCxnSpPr>
        <p:spPr bwMode="auto">
          <a:xfrm rot="10800000">
            <a:off x="4419124" y="6994288"/>
            <a:ext cx="29284" cy="73599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2" name="Connettore 4 377"/>
          <p:cNvCxnSpPr>
            <a:cxnSpLocks noChangeShapeType="1"/>
            <a:stCxn id="132" idx="1"/>
            <a:endCxn id="76" idx="4"/>
          </p:cNvCxnSpPr>
          <p:nvPr/>
        </p:nvCxnSpPr>
        <p:spPr bwMode="auto">
          <a:xfrm rot="10800000">
            <a:off x="4357096" y="5231293"/>
            <a:ext cx="87872" cy="308154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3" name="Connettore 4 377"/>
          <p:cNvCxnSpPr>
            <a:cxnSpLocks noChangeShapeType="1"/>
            <a:stCxn id="133" idx="1"/>
          </p:cNvCxnSpPr>
          <p:nvPr/>
        </p:nvCxnSpPr>
        <p:spPr bwMode="auto">
          <a:xfrm rot="10800000">
            <a:off x="4419124" y="7000870"/>
            <a:ext cx="29285" cy="101486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4" name="Connettore 4 377"/>
          <p:cNvCxnSpPr>
            <a:cxnSpLocks noChangeShapeType="1"/>
            <a:stCxn id="55" idx="1"/>
          </p:cNvCxnSpPr>
          <p:nvPr/>
        </p:nvCxnSpPr>
        <p:spPr bwMode="auto">
          <a:xfrm rot="10800000">
            <a:off x="4364377" y="5640537"/>
            <a:ext cx="31147" cy="1173189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5" name="Connettore 4 377"/>
          <p:cNvCxnSpPr>
            <a:cxnSpLocks noChangeShapeType="1"/>
            <a:stCxn id="56" idx="1"/>
          </p:cNvCxnSpPr>
          <p:nvPr/>
        </p:nvCxnSpPr>
        <p:spPr bwMode="auto">
          <a:xfrm rot="10800000">
            <a:off x="4364373" y="5258557"/>
            <a:ext cx="31151" cy="201818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6" name="Connettore 4 126"/>
          <p:cNvCxnSpPr>
            <a:cxnSpLocks noChangeShapeType="1"/>
            <a:stCxn id="33" idx="1"/>
          </p:cNvCxnSpPr>
          <p:nvPr/>
        </p:nvCxnSpPr>
        <p:spPr bwMode="auto">
          <a:xfrm rot="10800000">
            <a:off x="5293639" y="5836577"/>
            <a:ext cx="32004" cy="20159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7" name="Connettore 4 126"/>
          <p:cNvCxnSpPr>
            <a:cxnSpLocks noChangeShapeType="1"/>
            <a:stCxn id="31" idx="1"/>
          </p:cNvCxnSpPr>
          <p:nvPr/>
        </p:nvCxnSpPr>
        <p:spPr bwMode="auto">
          <a:xfrm rot="10800000">
            <a:off x="5293631" y="5836926"/>
            <a:ext cx="32012" cy="58806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8" name="Connettore 4 126"/>
          <p:cNvCxnSpPr>
            <a:cxnSpLocks noChangeShapeType="1"/>
            <a:stCxn id="135" idx="1"/>
          </p:cNvCxnSpPr>
          <p:nvPr/>
        </p:nvCxnSpPr>
        <p:spPr bwMode="auto">
          <a:xfrm rot="10800000">
            <a:off x="5293623" y="5231332"/>
            <a:ext cx="32021" cy="180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2" name="Connettore 4 126"/>
          <p:cNvCxnSpPr>
            <a:cxnSpLocks noChangeShapeType="1"/>
            <a:stCxn id="136" idx="1"/>
          </p:cNvCxnSpPr>
          <p:nvPr/>
        </p:nvCxnSpPr>
        <p:spPr bwMode="auto">
          <a:xfrm rot="10800000">
            <a:off x="5293613" y="5232989"/>
            <a:ext cx="32031" cy="468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3" name="Connettore 4 126"/>
          <p:cNvCxnSpPr>
            <a:cxnSpLocks noChangeShapeType="1"/>
            <a:stCxn id="137" idx="1"/>
          </p:cNvCxnSpPr>
          <p:nvPr/>
        </p:nvCxnSpPr>
        <p:spPr bwMode="auto">
          <a:xfrm rot="10800000">
            <a:off x="5293607" y="5253899"/>
            <a:ext cx="32037" cy="155478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4" name="Connettore 4 377"/>
          <p:cNvCxnSpPr>
            <a:cxnSpLocks noChangeShapeType="1"/>
            <a:stCxn id="138" idx="1"/>
          </p:cNvCxnSpPr>
          <p:nvPr/>
        </p:nvCxnSpPr>
        <p:spPr bwMode="auto">
          <a:xfrm rot="10800000">
            <a:off x="5350141" y="6994293"/>
            <a:ext cx="30268" cy="44462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5" name="Connettore 4 377"/>
          <p:cNvCxnSpPr>
            <a:cxnSpLocks noChangeShapeType="1"/>
            <a:stCxn id="32" idx="1"/>
          </p:cNvCxnSpPr>
          <p:nvPr/>
        </p:nvCxnSpPr>
        <p:spPr bwMode="auto">
          <a:xfrm rot="10800000">
            <a:off x="5350145" y="6968395"/>
            <a:ext cx="30265" cy="180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" name="Connettore 4 333"/>
          <p:cNvCxnSpPr>
            <a:cxnSpLocks noChangeShapeType="1"/>
            <a:endCxn id="48" idx="3"/>
          </p:cNvCxnSpPr>
          <p:nvPr/>
        </p:nvCxnSpPr>
        <p:spPr bwMode="auto">
          <a:xfrm rot="16200000" flipV="1">
            <a:off x="4121396" y="1966132"/>
            <a:ext cx="1655232" cy="1636752"/>
          </a:xfrm>
          <a:prstGeom prst="bentConnector2">
            <a:avLst/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cxnSp>
        <p:nvCxnSpPr>
          <p:cNvPr id="157" name="Connettore 4 333"/>
          <p:cNvCxnSpPr>
            <a:cxnSpLocks noChangeShapeType="1"/>
            <a:endCxn id="48" idx="1"/>
          </p:cNvCxnSpPr>
          <p:nvPr/>
        </p:nvCxnSpPr>
        <p:spPr bwMode="auto">
          <a:xfrm flipV="1">
            <a:off x="1574216" y="1956892"/>
            <a:ext cx="1797664" cy="1655232"/>
          </a:xfrm>
          <a:prstGeom prst="bentConnector3">
            <a:avLst>
              <a:gd name="adj1" fmla="val -71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sp>
        <p:nvSpPr>
          <p:cNvPr id="219" name="Pravokutnik 3"/>
          <p:cNvSpPr/>
          <p:nvPr/>
        </p:nvSpPr>
        <p:spPr>
          <a:xfrm>
            <a:off x="191535" y="8821487"/>
            <a:ext cx="3905832" cy="116955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>
            <a:spAutoFit/>
          </a:bodyPr>
          <a:lstStyle/>
          <a:p>
            <a:pPr marL="171450" marR="0" lvl="0" indent="-171450" algn="just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r-HR" altLang="it-IT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članica </a:t>
            </a:r>
            <a:r>
              <a:rPr kumimoji="0" lang="en-US" altLang="it-IT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PBZ </a:t>
            </a:r>
            <a:r>
              <a:rPr kumimoji="0" lang="en-US" altLang="it-IT" sz="7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Grup</a:t>
            </a:r>
            <a:r>
              <a:rPr kumimoji="0" lang="hr-HR" altLang="it-IT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e</a:t>
            </a:r>
          </a:p>
          <a:p>
            <a:pPr marR="0" lvl="0" algn="just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hr-HR" altLang="it-IT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  <a:p>
            <a:pPr lvl="0" algn="just" defTabSz="914400">
              <a:defRPr/>
            </a:pPr>
            <a:r>
              <a:rPr kumimoji="0" lang="hr-HR" altLang="it-IT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</a:rPr>
              <a:t>**  Odgovoran za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: a) 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nadzor i koordinaciju Sektora za IKT i operativno poslovanje i Sektora </a:t>
            </a:r>
            <a:r>
              <a:rPr lang="hr-HR" altLang="it-IT" sz="700" kern="0" dirty="0" err="1">
                <a:solidFill>
                  <a:sysClr val="windowText" lastClr="000000"/>
                </a:solidFill>
                <a:latin typeface="Arial"/>
              </a:rPr>
              <a:t>finansija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; b) 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koordinaciju Sektora za upravljanje i kontrolu rizika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 (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osim Direkcije upravljanja rizicima)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; c) 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rukovodni nadzor nad Direkcijom za sprječavanje pranja novca, Direkcijom za usklađenost, Direkcijom pravnih poslova, Odjelom za ESG i Sekretarijatom Banke 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(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kako je </a:t>
            </a:r>
            <a:r>
              <a:rPr lang="hr-HR" altLang="it-IT" sz="700" kern="0" dirty="0" err="1">
                <a:solidFill>
                  <a:sysClr val="windowText" lastClr="000000"/>
                </a:solidFill>
                <a:latin typeface="Arial"/>
              </a:rPr>
              <a:t>definisano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 u Aneksu 1 Pravilnika o unutarnjoj organizaciji)</a:t>
            </a:r>
            <a:r>
              <a:rPr lang="en-US" altLang="it-IT" sz="700" kern="0" dirty="0">
                <a:solidFill>
                  <a:sysClr val="windowText" lastClr="000000"/>
                </a:solidFill>
                <a:latin typeface="Arial"/>
              </a:rPr>
              <a:t>.</a:t>
            </a:r>
            <a:endParaRPr lang="hr-HR" altLang="it-IT" sz="700" kern="0" dirty="0">
              <a:solidFill>
                <a:sysClr val="windowText" lastClr="000000"/>
              </a:solidFill>
              <a:latin typeface="Arial"/>
            </a:endParaRPr>
          </a:p>
          <a:p>
            <a:pPr lvl="0" algn="just" defTabSz="914400">
              <a:defRPr/>
            </a:pPr>
            <a:endParaRPr kumimoji="0" lang="hr-HR" altLang="it-IT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  <a:p>
            <a:pPr lvl="0" algn="just" defTabSz="914400">
              <a:defRPr/>
            </a:pP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*** Izvršni direktor Sektora </a:t>
            </a:r>
            <a:r>
              <a:rPr lang="hr-HR" altLang="it-IT" sz="700" kern="0" dirty="0" err="1">
                <a:solidFill>
                  <a:sysClr val="windowText" lastClr="000000"/>
                </a:solidFill>
                <a:latin typeface="Arial"/>
              </a:rPr>
              <a:t>finansija</a:t>
            </a:r>
            <a:r>
              <a:rPr lang="hr-HR" altLang="it-IT" sz="700" kern="0" dirty="0">
                <a:solidFill>
                  <a:sysClr val="windowText" lastClr="000000"/>
                </a:solidFill>
                <a:latin typeface="Arial"/>
              </a:rPr>
              <a:t> je odgovorno lice za izvještavanje – pripremu računovodstvenih dokumenata</a:t>
            </a:r>
            <a:endParaRPr kumimoji="0" lang="en-US" altLang="it-IT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244" name="Gruppo 243"/>
          <p:cNvGrpSpPr/>
          <p:nvPr/>
        </p:nvGrpSpPr>
        <p:grpSpPr>
          <a:xfrm>
            <a:off x="6271259" y="1225656"/>
            <a:ext cx="1158340" cy="666000"/>
            <a:chOff x="5826398" y="184680"/>
            <a:chExt cx="1228686" cy="706451"/>
          </a:xfrm>
        </p:grpSpPr>
        <p:sp>
          <p:nvSpPr>
            <p:cNvPr id="245" name="CasellaDiTesto 244"/>
            <p:cNvSpPr txBox="1"/>
            <p:nvPr/>
          </p:nvSpPr>
          <p:spPr>
            <a:xfrm>
              <a:off x="5826398" y="217044"/>
              <a:ext cx="492564" cy="179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500" b="1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Legend</a:t>
              </a:r>
              <a:r>
                <a:rPr lang="hr-HR" sz="500" b="1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</a:t>
              </a:r>
              <a:endParaRPr lang="en-US" sz="500" b="1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46" name="CasellaDiTesto 245"/>
            <p:cNvSpPr txBox="1"/>
            <p:nvPr/>
          </p:nvSpPr>
          <p:spPr>
            <a:xfrm>
              <a:off x="6405921" y="666622"/>
              <a:ext cx="369731" cy="179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 sz="800">
                  <a:solidFill>
                    <a:srgbClr val="000000"/>
                  </a:solidFill>
                  <a:ea typeface="ＭＳ Ｐゴシック" pitchFamily="34" charset="-128"/>
                </a:defRPr>
              </a:lvl1pPr>
            </a:lstStyle>
            <a:p>
              <a:pPr defTabSz="861993">
                <a:defRPr/>
              </a:pPr>
              <a:r>
                <a:rPr lang="hr-HR" sz="500" kern="0" dirty="0">
                  <a:latin typeface="Arial" panose="020B0604020202020204" pitchFamily="34" charset="0"/>
                  <a:cs typeface="Arial" panose="020B0604020202020204" pitchFamily="34" charset="0"/>
                </a:rPr>
                <a:t>Odjel</a:t>
              </a:r>
              <a:endParaRPr lang="en-US" sz="5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7" name="CasellaDiTesto 246"/>
            <p:cNvSpPr txBox="1"/>
            <p:nvPr/>
          </p:nvSpPr>
          <p:spPr>
            <a:xfrm>
              <a:off x="6405921" y="442610"/>
              <a:ext cx="560132" cy="179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hr-HR" sz="500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Direkcija</a:t>
              </a:r>
              <a:endPara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48" name="CasellaDiTesto 247"/>
            <p:cNvSpPr txBox="1"/>
            <p:nvPr/>
          </p:nvSpPr>
          <p:spPr>
            <a:xfrm>
              <a:off x="6405917" y="217134"/>
              <a:ext cx="649167" cy="179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6199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hr-HR" sz="500" kern="0" dirty="0">
                  <a:solidFill>
                    <a:srgbClr val="000000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Sektor</a:t>
              </a:r>
              <a:endParaRPr lang="en-US" sz="500" kern="0" dirty="0">
                <a:solidFill>
                  <a:srgbClr val="000000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49" name="Rettangolo 248"/>
            <p:cNvSpPr/>
            <p:nvPr/>
          </p:nvSpPr>
          <p:spPr bwMode="auto">
            <a:xfrm>
              <a:off x="6260283" y="657083"/>
              <a:ext cx="216024" cy="200055"/>
            </a:xfrm>
            <a:prstGeom prst="rect">
              <a:avLst/>
            </a:prstGeom>
            <a:solidFill>
              <a:srgbClr val="FFFFFF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  <a:extLst/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50" name="Rettangolo 249"/>
            <p:cNvSpPr/>
            <p:nvPr/>
          </p:nvSpPr>
          <p:spPr bwMode="auto">
            <a:xfrm>
              <a:off x="6260283" y="432797"/>
              <a:ext cx="216024" cy="200055"/>
            </a:xfrm>
            <a:prstGeom prst="rect">
              <a:avLst/>
            </a:prstGeom>
            <a:solidFill>
              <a:srgbClr val="DCDCDC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endParaRPr>
            </a:p>
          </p:txBody>
        </p:sp>
        <p:sp>
          <p:nvSpPr>
            <p:cNvPr id="251" name="Rettangolo 250"/>
            <p:cNvSpPr/>
            <p:nvPr/>
          </p:nvSpPr>
          <p:spPr bwMode="auto">
            <a:xfrm>
              <a:off x="6260283" y="206824"/>
              <a:ext cx="216024" cy="200055"/>
            </a:xfrm>
            <a:prstGeom prst="rect">
              <a:avLst/>
            </a:prstGeom>
            <a:solidFill>
              <a:srgbClr val="B6B6B6"/>
            </a:solidFill>
            <a:ln w="6350" algn="ctr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pPr algn="ctr" defTabSz="861993">
                <a:lnSpc>
                  <a:spcPct val="80000"/>
                </a:lnSpc>
                <a:defRPr/>
              </a:pPr>
              <a:endParaRPr lang="en-US" sz="500" kern="0">
                <a:solidFill>
                  <a:srgbClr val="000000"/>
                </a:solidFill>
                <a:latin typeface="Arial" panose="020B0604020202020204" pitchFamily="34" charset="0"/>
                <a:ea typeface="MS PGothic" charset="-128"/>
                <a:cs typeface="Arial" panose="020B0604020202020204" pitchFamily="34" charset="0"/>
              </a:endParaRPr>
            </a:p>
          </p:txBody>
        </p:sp>
        <p:cxnSp>
          <p:nvCxnSpPr>
            <p:cNvPr id="252" name="Connettore 1 153"/>
            <p:cNvCxnSpPr/>
            <p:nvPr/>
          </p:nvCxnSpPr>
          <p:spPr bwMode="auto">
            <a:xfrm>
              <a:off x="6228488" y="184680"/>
              <a:ext cx="0" cy="706451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37" name="Connettore 4 333"/>
          <p:cNvCxnSpPr>
            <a:cxnSpLocks noChangeShapeType="1"/>
          </p:cNvCxnSpPr>
          <p:nvPr/>
        </p:nvCxnSpPr>
        <p:spPr bwMode="auto">
          <a:xfrm rot="10800000">
            <a:off x="3751579" y="2309952"/>
            <a:ext cx="504441" cy="6309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cxnSp>
      <p:sp>
        <p:nvSpPr>
          <p:cNvPr id="284" name="Rectangle 250"/>
          <p:cNvSpPr>
            <a:spLocks noChangeArrowheads="1"/>
          </p:cNvSpPr>
          <p:nvPr>
            <p:custDataLst>
              <p:tags r:id="rId23"/>
            </p:custDataLst>
          </p:nvPr>
        </p:nvSpPr>
        <p:spPr bwMode="auto">
          <a:xfrm>
            <a:off x="3370939" y="2660132"/>
            <a:ext cx="758756" cy="47265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hlink"/>
                  </a:outerShdw>
                </a:effectLst>
              </a14:hiddenEffects>
            </a:ext>
          </a:extLst>
        </p:spPr>
        <p:txBody>
          <a:bodyPr lIns="0" tIns="18000" rIns="0" bIns="0" anchor="ctr" anchorCtr="1"/>
          <a:lstStyle/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Uprava Banke</a:t>
            </a:r>
          </a:p>
          <a:p>
            <a:pPr marL="0" marR="0" lvl="0" indent="0" algn="ctr" defTabSz="914400" eaLnBrk="1" fontAlgn="auto" latinLnBrk="0" hangingPunct="1">
              <a:lnSpc>
                <a:spcPts val="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Predsjednik Uprave</a:t>
            </a:r>
            <a:endParaRPr kumimoji="0" lang="en-US" sz="6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Rectangle 1337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3410199" y="4824539"/>
            <a:ext cx="684000" cy="432000"/>
          </a:xfrm>
          <a:prstGeom prst="wedgeRectCallout">
            <a:avLst>
              <a:gd name="adj1" fmla="val -47570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Sektor za upravljanje i kontrolu rizika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lvl="0" algn="ctr" defTabSz="781995">
              <a:lnSpc>
                <a:spcPct val="80000"/>
              </a:lnSpc>
              <a:defRPr/>
            </a:pPr>
            <a:endParaRPr lang="en-US" sz="600" kern="0" noProof="1"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53" name="Rectangle 470"/>
          <p:cNvSpPr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3467637" y="5688513"/>
            <a:ext cx="615600" cy="363600"/>
          </a:xfrm>
          <a:prstGeom prst="wedgeRectCallout">
            <a:avLst>
              <a:gd name="adj1" fmla="val -44841"/>
              <a:gd name="adj2" fmla="val 3809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analizu kreditnog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portfolia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i administracija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329" name="Connettore 4 377"/>
          <p:cNvCxnSpPr>
            <a:cxnSpLocks noChangeShapeType="1"/>
            <a:stCxn id="58" idx="1"/>
          </p:cNvCxnSpPr>
          <p:nvPr/>
        </p:nvCxnSpPr>
        <p:spPr bwMode="auto">
          <a:xfrm rot="10800000">
            <a:off x="4419138" y="5638554"/>
            <a:ext cx="29271" cy="448194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0" name="Connettore 4 377"/>
          <p:cNvCxnSpPr>
            <a:cxnSpLocks noChangeShapeType="1"/>
            <a:stCxn id="57" idx="1"/>
          </p:cNvCxnSpPr>
          <p:nvPr/>
        </p:nvCxnSpPr>
        <p:spPr bwMode="auto">
          <a:xfrm rot="10800000">
            <a:off x="4419136" y="5644320"/>
            <a:ext cx="29273" cy="15277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43" name="Connettore 4 377"/>
          <p:cNvCxnSpPr>
            <a:cxnSpLocks noChangeShapeType="1"/>
            <a:stCxn id="59" idx="1"/>
          </p:cNvCxnSpPr>
          <p:nvPr/>
        </p:nvCxnSpPr>
        <p:spPr bwMode="auto">
          <a:xfrm rot="10800000">
            <a:off x="4364373" y="5236991"/>
            <a:ext cx="31151" cy="1188000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2" name="Rectangle 295"/>
          <p:cNvSpPr>
            <a:spLocks noChangeArrowheads="1"/>
          </p:cNvSpPr>
          <p:nvPr>
            <p:custDataLst>
              <p:tags r:id="rId26"/>
            </p:custDataLst>
          </p:nvPr>
        </p:nvSpPr>
        <p:spPr bwMode="auto">
          <a:xfrm>
            <a:off x="1551715" y="4824539"/>
            <a:ext cx="684000" cy="432000"/>
          </a:xfrm>
          <a:prstGeom prst="wedgeRectCallout">
            <a:avLst>
              <a:gd name="adj1" fmla="val -44116"/>
              <a:gd name="adj2" fmla="val 47507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Sektor poslova sa stanovništvom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74" name="Rectangle 1329"/>
          <p:cNvSpPr>
            <a:spLocks noChangeArrowheads="1"/>
          </p:cNvSpPr>
          <p:nvPr>
            <p:custDataLst>
              <p:tags r:id="rId27"/>
            </p:custDataLst>
          </p:nvPr>
        </p:nvSpPr>
        <p:spPr bwMode="auto">
          <a:xfrm>
            <a:off x="2480819" y="4824539"/>
            <a:ext cx="684000" cy="432000"/>
          </a:xfrm>
          <a:prstGeom prst="wedgeRectCallout">
            <a:avLst>
              <a:gd name="adj1" fmla="val -44005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Sektor poslova sa pravnim licima i SME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137" name="Rectangle 464"/>
          <p:cNvSpPr>
            <a:spLocks noChangeArrowheads="1"/>
          </p:cNvSpPr>
          <p:nvPr>
            <p:custDataLst>
              <p:tags r:id="rId28"/>
            </p:custDataLst>
          </p:nvPr>
        </p:nvSpPr>
        <p:spPr bwMode="auto">
          <a:xfrm>
            <a:off x="5325643" y="6626885"/>
            <a:ext cx="615600" cy="363600"/>
          </a:xfrm>
          <a:prstGeom prst="wedgeRectCallout">
            <a:avLst>
              <a:gd name="adj1" fmla="val -30736"/>
              <a:gd name="adj2" fmla="val 30366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sredstava i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finansijskih</a:t>
            </a: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tržišta</a:t>
            </a: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75" name="Rectangle 1341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5270553" y="4824539"/>
            <a:ext cx="684000" cy="432000"/>
          </a:xfrm>
          <a:prstGeom prst="wedgeRectCallout">
            <a:avLst>
              <a:gd name="adj1" fmla="val -40018"/>
              <a:gd name="adj2" fmla="val 33991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***Sektor </a:t>
            </a:r>
            <a:r>
              <a:rPr kumimoji="0" lang="hr-HR" sz="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finansija</a:t>
            </a:r>
            <a:endParaRPr lang="hr-HR" sz="300" kern="0" dirty="0">
              <a:solidFill>
                <a:sysClr val="windowText" lastClr="000000"/>
              </a:solidFill>
              <a:latin typeface="Arial"/>
              <a:ea typeface="MS PGothic" charset="-128"/>
              <a:cs typeface="Arial" panose="020B060402020202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 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76" name="Rectangle 1337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4340475" y="4824539"/>
            <a:ext cx="684000" cy="432000"/>
          </a:xfrm>
          <a:prstGeom prst="wedgeRectCallout">
            <a:avLst>
              <a:gd name="adj1" fmla="val -47570"/>
              <a:gd name="adj2" fmla="val 44156"/>
            </a:avLst>
          </a:prstGeom>
          <a:solidFill>
            <a:srgbClr val="B6B6B6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charset="-128"/>
                <a:cs typeface="Arial" panose="020B0604020202020204" pitchFamily="34" charset="0"/>
              </a:rPr>
              <a:t>Sektor za IKT i operativno poslovanje</a:t>
            </a:r>
            <a:endParaRPr kumimoji="0" lang="en-US" sz="600" b="0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933664" y="21943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151" name="Picture 2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200" y="177920"/>
            <a:ext cx="822325" cy="43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9" name="Connettore 4 333"/>
          <p:cNvCxnSpPr>
            <a:cxnSpLocks noChangeShapeType="1"/>
            <a:stCxn id="117" idx="4"/>
            <a:endCxn id="48" idx="1"/>
          </p:cNvCxnSpPr>
          <p:nvPr/>
        </p:nvCxnSpPr>
        <p:spPr bwMode="auto">
          <a:xfrm rot="5400000" flipH="1">
            <a:off x="1010669" y="4318104"/>
            <a:ext cx="4842790" cy="120367"/>
          </a:xfrm>
          <a:prstGeom prst="bentConnector4">
            <a:avLst>
              <a:gd name="adj1" fmla="val -186"/>
              <a:gd name="adj2" fmla="val 2530965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sp>
        <p:nvSpPr>
          <p:cNvPr id="158" name="Rettangolo 2"/>
          <p:cNvSpPr>
            <a:spLocks noChangeArrowheads="1"/>
          </p:cNvSpPr>
          <p:nvPr/>
        </p:nvSpPr>
        <p:spPr bwMode="auto">
          <a:xfrm>
            <a:off x="239458" y="1156139"/>
            <a:ext cx="112883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hr-HR" altLang="it-IT" sz="1400" dirty="0">
                <a:solidFill>
                  <a:srgbClr val="FF0000"/>
                </a:solidFill>
              </a:rPr>
              <a:t>01.07.2024.</a:t>
            </a:r>
            <a:endParaRPr lang="en-US" altLang="it-IT" sz="1400" dirty="0">
              <a:solidFill>
                <a:srgbClr val="FF0000"/>
              </a:solidFill>
            </a:endParaRPr>
          </a:p>
        </p:txBody>
      </p:sp>
      <p:sp>
        <p:nvSpPr>
          <p:cNvPr id="160" name="AutoShape 523"/>
          <p:cNvSpPr>
            <a:spLocks noChangeArrowheads="1"/>
          </p:cNvSpPr>
          <p:nvPr/>
        </p:nvSpPr>
        <p:spPr bwMode="gray">
          <a:xfrm>
            <a:off x="2578137" y="6903314"/>
            <a:ext cx="540000" cy="330927"/>
          </a:xfrm>
          <a:prstGeom prst="flowChartAlternateProcess">
            <a:avLst/>
          </a:prstGeom>
          <a:solidFill>
            <a:sysClr val="window" lastClr="FFFFFF"/>
          </a:solidFill>
          <a:ln w="9525" algn="ctr">
            <a:solidFill>
              <a:sysClr val="windowText" lastClr="000000"/>
            </a:solidFill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Podružnice/</a:t>
            </a:r>
          </a:p>
          <a:p>
            <a:pPr marL="0" marR="0" lvl="0" indent="0" algn="ctr" defTabSz="91341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Filijale za SME</a:t>
            </a:r>
            <a:endParaRPr kumimoji="0" lang="en-US" sz="600" b="0" i="0" u="none" strike="noStrike" kern="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</p:txBody>
      </p:sp>
      <p:cxnSp>
        <p:nvCxnSpPr>
          <p:cNvPr id="162" name="Connettore 4 333"/>
          <p:cNvCxnSpPr>
            <a:cxnSpLocks noChangeShapeType="1"/>
          </p:cNvCxnSpPr>
          <p:nvPr/>
        </p:nvCxnSpPr>
        <p:spPr bwMode="auto">
          <a:xfrm rot="5400000">
            <a:off x="2212668" y="2061968"/>
            <a:ext cx="471599" cy="2603700"/>
          </a:xfrm>
          <a:prstGeom prst="bentConnector3">
            <a:avLst>
              <a:gd name="adj1" fmla="val 76257"/>
            </a:avLst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cxnSp>
      <p:sp>
        <p:nvSpPr>
          <p:cNvPr id="163" name="Rectangle 504"/>
          <p:cNvSpPr>
            <a:spLocks noChangeArrowheads="1"/>
          </p:cNvSpPr>
          <p:nvPr>
            <p:custDataLst>
              <p:tags r:id="rId31"/>
            </p:custDataLst>
          </p:nvPr>
        </p:nvSpPr>
        <p:spPr bwMode="auto">
          <a:xfrm>
            <a:off x="1613926" y="5566125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direktne distribucijske kanale i digitalni</a:t>
            </a:r>
            <a:r>
              <a:rPr kumimoji="0" lang="hr-HR" sz="6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marketing</a:t>
            </a:r>
            <a:endParaRPr kumimoji="0" lang="hr-HR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64" name="Connettore 4 333"/>
          <p:cNvCxnSpPr>
            <a:cxnSpLocks noChangeShapeType="1"/>
            <a:endCxn id="48" idx="1"/>
          </p:cNvCxnSpPr>
          <p:nvPr/>
        </p:nvCxnSpPr>
        <p:spPr bwMode="auto">
          <a:xfrm flipV="1">
            <a:off x="1095242" y="1956892"/>
            <a:ext cx="2276638" cy="1656067"/>
          </a:xfrm>
          <a:prstGeom prst="bentConnector3">
            <a:avLst>
              <a:gd name="adj1" fmla="val 28"/>
            </a:avLst>
          </a:prstGeom>
          <a:noFill/>
          <a:ln w="6350" cap="flat" cmpd="sng" algn="ctr">
            <a:solidFill>
              <a:srgbClr val="000000"/>
            </a:solidFill>
            <a:prstDash val="dash"/>
          </a:ln>
          <a:effectLst/>
        </p:spPr>
      </p:cxnSp>
      <p:cxnSp>
        <p:nvCxnSpPr>
          <p:cNvPr id="165" name="Connettore 4 139">
            <a:extLst>
              <a:ext uri="{FF2B5EF4-FFF2-40B4-BE49-F238E27FC236}">
                <a16:creationId xmlns:a16="http://schemas.microsoft.com/office/drawing/2014/main" id="{A860872E-8892-40DA-8828-A707CFA5EA15}"/>
              </a:ext>
            </a:extLst>
          </p:cNvPr>
          <p:cNvCxnSpPr>
            <a:cxnSpLocks noChangeShapeType="1"/>
            <a:stCxn id="91" idx="1"/>
          </p:cNvCxnSpPr>
          <p:nvPr/>
        </p:nvCxnSpPr>
        <p:spPr bwMode="auto">
          <a:xfrm rot="10800000">
            <a:off x="1571626" y="5272983"/>
            <a:ext cx="46850" cy="176603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Connettore 4 139">
            <a:extLst>
              <a:ext uri="{FF2B5EF4-FFF2-40B4-BE49-F238E27FC236}">
                <a16:creationId xmlns:a16="http://schemas.microsoft.com/office/drawing/2014/main" id="{5709D5B5-1153-4C63-8BEB-15D8A44F1777}"/>
              </a:ext>
            </a:extLst>
          </p:cNvPr>
          <p:cNvCxnSpPr>
            <a:cxnSpLocks noChangeShapeType="1"/>
            <a:stCxn id="90" idx="1"/>
          </p:cNvCxnSpPr>
          <p:nvPr/>
        </p:nvCxnSpPr>
        <p:spPr bwMode="auto">
          <a:xfrm rot="10800000">
            <a:off x="1571624" y="5284392"/>
            <a:ext cx="44115" cy="125068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Rectangle 504">
            <a:extLst>
              <a:ext uri="{FF2B5EF4-FFF2-40B4-BE49-F238E27FC236}">
                <a16:creationId xmlns:a16="http://schemas.microsoft.com/office/drawing/2014/main" id="{5D43B953-A35F-41DA-8176-3378BA03FDA2}"/>
              </a:ext>
            </a:extLst>
          </p:cNvPr>
          <p:cNvSpPr>
            <a:spLocks noChangeArrowheads="1"/>
          </p:cNvSpPr>
          <p:nvPr>
            <p:custDataLst>
              <p:tags r:id="rId32"/>
            </p:custDataLst>
          </p:nvPr>
        </p:nvSpPr>
        <p:spPr bwMode="auto">
          <a:xfrm>
            <a:off x="1618184" y="7556219"/>
            <a:ext cx="615600" cy="363600"/>
          </a:xfrm>
          <a:prstGeom prst="wedgeRectCallout">
            <a:avLst>
              <a:gd name="adj1" fmla="val -36512"/>
              <a:gd name="adj2" fmla="val 33160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upravljanje poslovnom mrežom</a:t>
            </a:r>
            <a:endParaRPr kumimoji="0" lang="en-US" sz="600" b="0" i="1" u="none" strike="noStrike" kern="0" cap="none" spc="0" normalizeH="0" baseline="0" noProof="1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68" name="Rettangolo 371">
            <a:extLst>
              <a:ext uri="{FF2B5EF4-FFF2-40B4-BE49-F238E27FC236}">
                <a16:creationId xmlns:a16="http://schemas.microsoft.com/office/drawing/2014/main" id="{45AB4A38-A668-49CC-BC16-E899C880DD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9526" y="7940399"/>
            <a:ext cx="540000" cy="266400"/>
          </a:xfrm>
          <a:prstGeom prst="rect">
            <a:avLst/>
          </a:prstGeom>
          <a:noFill/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altLang="sr-Latn-RS" sz="5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Digitalna poslovnica</a:t>
            </a:r>
            <a:endParaRPr kumimoji="0" lang="en-US" altLang="sr-Latn-RS" sz="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9" name="Kutni poveznik 4">
            <a:extLst>
              <a:ext uri="{FF2B5EF4-FFF2-40B4-BE49-F238E27FC236}">
                <a16:creationId xmlns:a16="http://schemas.microsoft.com/office/drawing/2014/main" id="{FC71DD34-5F03-4154-A8A5-BE1DF35A40D6}"/>
              </a:ext>
            </a:extLst>
          </p:cNvPr>
          <p:cNvCxnSpPr/>
          <p:nvPr/>
        </p:nvCxnSpPr>
        <p:spPr>
          <a:xfrm rot="16200000" flipH="1">
            <a:off x="1600149" y="7981517"/>
            <a:ext cx="155156" cy="29613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0" name="Kutni poveznik 4">
            <a:extLst>
              <a:ext uri="{FF2B5EF4-FFF2-40B4-BE49-F238E27FC236}">
                <a16:creationId xmlns:a16="http://schemas.microsoft.com/office/drawing/2014/main" id="{84D90F26-3A50-4E2F-8FFF-9B17D9CCB0F6}"/>
              </a:ext>
            </a:extLst>
          </p:cNvPr>
          <p:cNvCxnSpPr>
            <a:cxnSpLocks/>
            <a:endCxn id="60" idx="1"/>
          </p:cNvCxnSpPr>
          <p:nvPr/>
        </p:nvCxnSpPr>
        <p:spPr>
          <a:xfrm rot="16200000" flipH="1">
            <a:off x="1436519" y="8152500"/>
            <a:ext cx="479408" cy="26606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1" name="Rectangle 1448">
            <a:extLst>
              <a:ext uri="{FF2B5EF4-FFF2-40B4-BE49-F238E27FC236}">
                <a16:creationId xmlns:a16="http://schemas.microsoft.com/office/drawing/2014/main" id="{B0F32825-B8B1-4355-A956-08781F58A64A}"/>
              </a:ext>
            </a:extLst>
          </p:cNvPr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838817" y="3604381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sprječavanje pranja novca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72" name="Rectangle 1448">
            <a:extLst>
              <a:ext uri="{FF2B5EF4-FFF2-40B4-BE49-F238E27FC236}">
                <a16:creationId xmlns:a16="http://schemas.microsoft.com/office/drawing/2014/main" id="{BA1FF781-AFE5-4F59-B4F1-E9D2CE414062}"/>
              </a:ext>
            </a:extLst>
          </p:cNvPr>
          <p:cNvSpPr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1491729" y="3612124"/>
            <a:ext cx="615600" cy="363600"/>
          </a:xfrm>
          <a:prstGeom prst="wedgeRectCallout">
            <a:avLst>
              <a:gd name="adj1" fmla="val -26775"/>
              <a:gd name="adj2" fmla="val 25616"/>
            </a:avLst>
          </a:prstGeom>
          <a:solidFill>
            <a:srgbClr val="DCDCDC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Direkcija za usklađenost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EB706536-890C-4221-8388-1FBDA87018D5}"/>
              </a:ext>
            </a:extLst>
          </p:cNvPr>
          <p:cNvSpPr txBox="1"/>
          <p:nvPr/>
        </p:nvSpPr>
        <p:spPr>
          <a:xfrm>
            <a:off x="3684149" y="3111705"/>
            <a:ext cx="207140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7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**Član Uprave – Zamjenik Predsjednika Uprave</a:t>
            </a:r>
            <a:endParaRPr lang="en-GB" sz="7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9" name="Connettore 4 139">
            <a:extLst>
              <a:ext uri="{FF2B5EF4-FFF2-40B4-BE49-F238E27FC236}">
                <a16:creationId xmlns:a16="http://schemas.microsoft.com/office/drawing/2014/main" id="{C5DF8C6D-3B18-47A1-8C16-E03CF8551891}"/>
              </a:ext>
            </a:extLst>
          </p:cNvPr>
          <p:cNvCxnSpPr>
            <a:cxnSpLocks noChangeShapeType="1"/>
          </p:cNvCxnSpPr>
          <p:nvPr/>
        </p:nvCxnSpPr>
        <p:spPr bwMode="auto">
          <a:xfrm rot="10800000">
            <a:off x="1579746" y="5968224"/>
            <a:ext cx="46850" cy="1766031"/>
          </a:xfrm>
          <a:prstGeom prst="bentConnector2">
            <a:avLst/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1" name="Rectangle 1475">
            <a:extLst>
              <a:ext uri="{FF2B5EF4-FFF2-40B4-BE49-F238E27FC236}">
                <a16:creationId xmlns:a16="http://schemas.microsoft.com/office/drawing/2014/main" id="{A75D6AD7-66B5-4E7B-A4A2-75675BBCC847}"/>
              </a:ext>
            </a:extLst>
          </p:cNvPr>
          <p:cNvSpPr>
            <a:spLocks noChangeArrowheads="1"/>
          </p:cNvSpPr>
          <p:nvPr>
            <p:custDataLst>
              <p:tags r:id="rId35"/>
            </p:custDataLst>
          </p:nvPr>
        </p:nvSpPr>
        <p:spPr bwMode="auto">
          <a:xfrm>
            <a:off x="2801567" y="3619240"/>
            <a:ext cx="540000" cy="266400"/>
          </a:xfrm>
          <a:prstGeom prst="rect">
            <a:avLst/>
          </a:prstGeom>
          <a:solidFill>
            <a:srgbClr val="FFFFFF"/>
          </a:solidFill>
          <a:ln w="6350" algn="ctr">
            <a:solidFill>
              <a:srgbClr val="FF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5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Odjel za ESG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173" name="Connettore 4 333">
            <a:extLst>
              <a:ext uri="{FF2B5EF4-FFF2-40B4-BE49-F238E27FC236}">
                <a16:creationId xmlns:a16="http://schemas.microsoft.com/office/drawing/2014/main" id="{AB8BE0CD-3188-438F-BEDD-06C4D7AF6F8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 flipH="1" flipV="1">
            <a:off x="3170888" y="3042986"/>
            <a:ext cx="480108" cy="678750"/>
          </a:xfrm>
          <a:prstGeom prst="bentConnector3">
            <a:avLst>
              <a:gd name="adj1" fmla="val 28177"/>
            </a:avLst>
          </a:prstGeom>
          <a:noFill/>
          <a:ln w="6350" algn="ctr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06995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5"/>
          <p:cNvSpPr>
            <a:spLocks noGrp="1"/>
          </p:cNvSpPr>
          <p:nvPr>
            <p:ph type="sldNum" sz="quarter" idx="13"/>
          </p:nvPr>
        </p:nvSpPr>
        <p:spPr>
          <a:xfrm>
            <a:off x="6974840" y="179388"/>
            <a:ext cx="397079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EC6400"/>
                </a:solidFill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3E9941-1998-43B7-B93E-CE150672DD75}" type="slidenum">
              <a:rPr kumimoji="0" lang="it-IT" altLang="it-IT" sz="1200" b="1" i="0" u="none" strike="noStrike" kern="0" cap="none" spc="0" normalizeH="0" baseline="0" noProof="0">
                <a:ln>
                  <a:noFill/>
                </a:ln>
                <a:solidFill>
                  <a:srgbClr val="EC6400"/>
                </a:solidFill>
                <a:effectLst/>
                <a:uLnTx/>
                <a:uFillTx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it-IT" altLang="it-IT" sz="1200" b="1" i="0" u="none" strike="noStrike" kern="0" cap="none" spc="0" normalizeH="0" baseline="0" noProof="0" dirty="0">
              <a:ln>
                <a:noFill/>
              </a:ln>
              <a:solidFill>
                <a:srgbClr val="EC6400"/>
              </a:solidFill>
              <a:effectLst/>
              <a:uLnTx/>
              <a:uFillTx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2933667" y="219435"/>
            <a:ext cx="26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>
              <a:defRPr/>
            </a:pPr>
            <a:r>
              <a:rPr lang="en-US" sz="1600" b="1" kern="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pic>
        <p:nvPicPr>
          <p:cNvPr id="14" name="Picture 7" descr="Intesa Sanpaolo Bosna i Hercegovina_logo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22" y="253009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 descr="Intesa Sanpaolo Bosna i Hercegovina_logo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833" y="249361"/>
            <a:ext cx="2730500" cy="535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446" y="182683"/>
            <a:ext cx="822325" cy="435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ttangolo 2"/>
          <p:cNvSpPr>
            <a:spLocks noChangeArrowheads="1"/>
          </p:cNvSpPr>
          <p:nvPr/>
        </p:nvSpPr>
        <p:spPr bwMode="auto">
          <a:xfrm>
            <a:off x="218056" y="694739"/>
            <a:ext cx="18389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hr-HR" altLang="it-IT" dirty="0">
                <a:solidFill>
                  <a:srgbClr val="EC6400"/>
                </a:solidFill>
              </a:rPr>
              <a:t>Poslovna mreža</a:t>
            </a:r>
            <a:endParaRPr lang="en-US" altLang="it-IT" sz="1600" dirty="0">
              <a:solidFill>
                <a:srgbClr val="EC6400"/>
              </a:solidFill>
            </a:endParaRPr>
          </a:p>
        </p:txBody>
      </p:sp>
      <p:sp>
        <p:nvSpPr>
          <p:cNvPr id="37" name="Rettangolo 2"/>
          <p:cNvSpPr>
            <a:spLocks noChangeArrowheads="1"/>
          </p:cNvSpPr>
          <p:nvPr/>
        </p:nvSpPr>
        <p:spPr bwMode="auto">
          <a:xfrm>
            <a:off x="233200" y="1070872"/>
            <a:ext cx="11288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hr-HR" altLang="it-IT" sz="1400" dirty="0">
              <a:solidFill>
                <a:srgbClr val="FF0000"/>
              </a:solidFill>
            </a:endParaRPr>
          </a:p>
          <a:p>
            <a:pPr eaLnBrk="1" hangingPunct="1"/>
            <a:r>
              <a:rPr lang="hr-HR" altLang="it-IT" sz="1400">
                <a:solidFill>
                  <a:srgbClr val="FF0000"/>
                </a:solidFill>
              </a:rPr>
              <a:t>01.07.2024.</a:t>
            </a:r>
            <a:endParaRPr lang="en-US" altLang="it-IT" sz="1400" dirty="0">
              <a:solidFill>
                <a:srgbClr val="FF0000"/>
              </a:solidFill>
            </a:endParaRPr>
          </a:p>
        </p:txBody>
      </p:sp>
      <p:sp>
        <p:nvSpPr>
          <p:cNvPr id="34" name="Rettangolo 22"/>
          <p:cNvSpPr/>
          <p:nvPr/>
        </p:nvSpPr>
        <p:spPr>
          <a:xfrm>
            <a:off x="713843" y="5162544"/>
            <a:ext cx="6158227" cy="2131755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38" name="Rettangolo 57"/>
          <p:cNvSpPr/>
          <p:nvPr/>
        </p:nvSpPr>
        <p:spPr>
          <a:xfrm>
            <a:off x="713843" y="3867564"/>
            <a:ext cx="6160753" cy="1239689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39" name="Rettangolo 58"/>
          <p:cNvSpPr/>
          <p:nvPr/>
        </p:nvSpPr>
        <p:spPr>
          <a:xfrm>
            <a:off x="713843" y="1861959"/>
            <a:ext cx="6158227" cy="1950127"/>
          </a:xfrm>
          <a:prstGeom prst="rect">
            <a:avLst/>
          </a:prstGeom>
          <a:solidFill>
            <a:srgbClr val="FFFFFF">
              <a:lumMod val="9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86204" tIns="43102" rIns="86204" bIns="43102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86199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131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ＭＳ Ｐゴシック" pitchFamily="124" charset="-128"/>
            </a:endParaRPr>
          </a:p>
        </p:txBody>
      </p:sp>
      <p:sp>
        <p:nvSpPr>
          <p:cNvPr id="40" name="Rectangle 300"/>
          <p:cNvSpPr>
            <a:spLocks noChangeArrowheads="1"/>
          </p:cNvSpPr>
          <p:nvPr/>
        </p:nvSpPr>
        <p:spPr bwMode="gray">
          <a:xfrm>
            <a:off x="5173097" y="2212301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Sektor poslova sa pravnim licima i SME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41" name="Rectangle 301"/>
          <p:cNvSpPr>
            <a:spLocks noChangeArrowheads="1"/>
          </p:cNvSpPr>
          <p:nvPr/>
        </p:nvSpPr>
        <p:spPr bwMode="gray">
          <a:xfrm>
            <a:off x="1689235" y="2214248"/>
            <a:ext cx="684000" cy="432000"/>
          </a:xfrm>
          <a:prstGeom prst="rect">
            <a:avLst/>
          </a:prstGeom>
          <a:solidFill>
            <a:srgbClr val="B6B6B6"/>
          </a:solidFill>
          <a:ln w="3175" algn="ctr">
            <a:solidFill>
              <a:srgbClr val="000000"/>
            </a:solidFill>
            <a:prstDash val="solid"/>
            <a:miter lim="800000"/>
            <a:headEnd/>
            <a:tailEnd/>
          </a:ln>
          <a:extLst/>
        </p:spPr>
        <p:txBody>
          <a:bodyPr lIns="0" tIns="0" rIns="0" bIns="0" anchor="ctr"/>
          <a:lstStyle/>
          <a:p>
            <a:pPr lvl="0"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charset="-128"/>
                <a:cs typeface="Arial" panose="020B0604020202020204" pitchFamily="34" charset="0"/>
              </a:rPr>
              <a:t>Sektor poslova sa stanovništvom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charset="-128"/>
              <a:cs typeface="Arial" panose="020B0604020202020204" pitchFamily="34" charset="0"/>
            </a:endParaRPr>
          </a:p>
        </p:txBody>
      </p:sp>
      <p:sp>
        <p:nvSpPr>
          <p:cNvPr id="42" name="CasellaDiTesto 63"/>
          <p:cNvSpPr txBox="1"/>
          <p:nvPr/>
        </p:nvSpPr>
        <p:spPr>
          <a:xfrm>
            <a:off x="716369" y="1851817"/>
            <a:ext cx="758150" cy="223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Centrala</a:t>
            </a: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4" name="CasellaDiTesto 64"/>
          <p:cNvSpPr txBox="1"/>
          <p:nvPr/>
        </p:nvSpPr>
        <p:spPr>
          <a:xfrm>
            <a:off x="670838" y="3863557"/>
            <a:ext cx="11243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r-HR" sz="800" b="1" kern="0" dirty="0">
                <a:solidFill>
                  <a:srgbClr val="000000"/>
                </a:solidFill>
                <a:latin typeface="Arial"/>
              </a:rPr>
              <a:t>Poslovna mreža</a:t>
            </a: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0" marR="0" lvl="0" indent="0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5" name="Rectangle 283"/>
          <p:cNvSpPr>
            <a:spLocks noChangeArrowheads="1"/>
          </p:cNvSpPr>
          <p:nvPr/>
        </p:nvSpPr>
        <p:spPr bwMode="gray">
          <a:xfrm>
            <a:off x="5220640" y="4073871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9" tIns="44120" rIns="16969" bIns="44120" anchor="ctr"/>
          <a:lstStyle/>
          <a:p>
            <a:pPr marL="0" marR="0" lvl="0" indent="0" algn="ctr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Podružnica/</a:t>
            </a:r>
            <a:r>
              <a:rPr kumimoji="0" lang="hr-HR" sz="6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 Filijala za SME</a:t>
            </a:r>
            <a:endParaRPr kumimoji="0" lang="en-US" sz="6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sp>
        <p:nvSpPr>
          <p:cNvPr id="46" name="Rectangle 283"/>
          <p:cNvSpPr>
            <a:spLocks noChangeArrowheads="1"/>
          </p:cNvSpPr>
          <p:nvPr/>
        </p:nvSpPr>
        <p:spPr bwMode="gray">
          <a:xfrm>
            <a:off x="1723594" y="4073871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6969" tIns="44120" rIns="16969" bIns="44120" anchor="ctr"/>
          <a:lstStyle/>
          <a:p>
            <a:pPr marL="0" marR="0" lvl="0" indent="0" algn="ctr" defTabSz="86199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</a:rPr>
              <a:t>Podružnica/ Filijala za stanovništvo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</a:endParaRPr>
          </a:p>
        </p:txBody>
      </p:sp>
      <p:sp>
        <p:nvSpPr>
          <p:cNvPr id="49" name="Rectangle 283"/>
          <p:cNvSpPr>
            <a:spLocks noChangeArrowheads="1"/>
          </p:cNvSpPr>
          <p:nvPr/>
        </p:nvSpPr>
        <p:spPr bwMode="gray">
          <a:xfrm>
            <a:off x="1722038" y="5702200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8000" tIns="46800" rIns="18000" bIns="468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Poslovnica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 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50" name="Ravni poveznik 77"/>
          <p:cNvCxnSpPr>
            <a:stCxn id="46" idx="2"/>
          </p:cNvCxnSpPr>
          <p:nvPr/>
        </p:nvCxnSpPr>
        <p:spPr>
          <a:xfrm flipH="1">
            <a:off x="2022638" y="4383471"/>
            <a:ext cx="1556" cy="1311573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Ravni poveznik 77"/>
          <p:cNvCxnSpPr/>
          <p:nvPr/>
        </p:nvCxnSpPr>
        <p:spPr>
          <a:xfrm>
            <a:off x="2021677" y="6011800"/>
            <a:ext cx="0" cy="47600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Rectangle 283"/>
          <p:cNvSpPr>
            <a:spLocks noChangeArrowheads="1"/>
          </p:cNvSpPr>
          <p:nvPr/>
        </p:nvSpPr>
        <p:spPr bwMode="gray">
          <a:xfrm>
            <a:off x="1722038" y="6489206"/>
            <a:ext cx="601200" cy="309600"/>
          </a:xfrm>
          <a:prstGeom prst="rect">
            <a:avLst/>
          </a:prstGeom>
          <a:solidFill>
            <a:srgbClr val="FFFFFF"/>
          </a:solidFill>
          <a:ln w="0" algn="ctr">
            <a:solidFill>
              <a:srgbClr val="000000"/>
            </a:solidFill>
            <a:miter lim="800000"/>
            <a:headEnd/>
            <a:tailEnd/>
          </a:ln>
        </p:spPr>
        <p:txBody>
          <a:bodyPr lIns="18000" tIns="46800" rIns="18000" bIns="4680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itchFamily="34" charset="-128"/>
              </a:rPr>
              <a:t>Šalter</a:t>
            </a:r>
            <a:endParaRPr kumimoji="0" lang="en-US" sz="700" b="0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sp>
        <p:nvSpPr>
          <p:cNvPr id="55" name="Rectangle 470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220640" y="2986489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81995">
              <a:lnSpc>
                <a:spcPct val="80000"/>
              </a:lnSpc>
              <a:defRPr/>
            </a:pPr>
            <a:endParaRPr lang="hr-HR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poslove sa srednje velikim </a:t>
            </a:r>
            <a:r>
              <a:rPr lang="hr-HR" sz="600" kern="0" dirty="0" err="1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preduzećima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56" name="Ravni poveznik 3"/>
          <p:cNvCxnSpPr>
            <a:endCxn id="55" idx="0"/>
          </p:cNvCxnSpPr>
          <p:nvPr/>
        </p:nvCxnSpPr>
        <p:spPr>
          <a:xfrm>
            <a:off x="5528440" y="2644301"/>
            <a:ext cx="0" cy="34218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Ravni poveznik 3"/>
          <p:cNvCxnSpPr>
            <a:endCxn id="45" idx="0"/>
          </p:cNvCxnSpPr>
          <p:nvPr/>
        </p:nvCxnSpPr>
        <p:spPr>
          <a:xfrm flipH="1">
            <a:off x="5521240" y="3350089"/>
            <a:ext cx="7200" cy="723782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Rectangle 470">
            <a:extLst>
              <a:ext uri="{FF2B5EF4-FFF2-40B4-BE49-F238E27FC236}">
                <a16:creationId xmlns:a16="http://schemas.microsoft.com/office/drawing/2014/main" id="{6CB10B7E-B8CA-40A4-91FE-73DF566FDCCB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743257" y="3012943"/>
            <a:ext cx="615600" cy="363600"/>
          </a:xfrm>
          <a:prstGeom prst="wedgeRectCallout">
            <a:avLst>
              <a:gd name="adj1" fmla="val -24959"/>
              <a:gd name="adj2" fmla="val 21983"/>
            </a:avLst>
          </a:prstGeom>
          <a:solidFill>
            <a:srgbClr val="DCDCDC"/>
          </a:solidFill>
          <a:ln w="6350" algn="ctr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defTabSz="781995">
              <a:lnSpc>
                <a:spcPct val="80000"/>
              </a:lnSpc>
              <a:defRPr/>
            </a:pPr>
            <a:endParaRPr lang="hr-HR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algn="ctr" defTabSz="781995">
              <a:lnSpc>
                <a:spcPct val="80000"/>
              </a:lnSpc>
              <a:defRPr/>
            </a:pPr>
            <a:r>
              <a:rPr lang="hr-HR" sz="600" kern="0" dirty="0">
                <a:solidFill>
                  <a:sysClr val="windowText" lastClr="000000"/>
                </a:solidFill>
                <a:latin typeface="Arial"/>
                <a:ea typeface="MS PGothic" pitchFamily="34" charset="-128"/>
              </a:rPr>
              <a:t>Direkcija za upravljanje poslovnom mrežom</a:t>
            </a:r>
            <a:endParaRPr lang="en-US" sz="600" kern="0" dirty="0">
              <a:solidFill>
                <a:sysClr val="windowText" lastClr="000000"/>
              </a:solidFill>
              <a:latin typeface="Arial"/>
              <a:ea typeface="MS PGothic" pitchFamily="34" charset="-128"/>
            </a:endParaRPr>
          </a:p>
          <a:p>
            <a:pPr marL="0" marR="0" lvl="0" indent="0" algn="ctr" defTabSz="781995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MS PGothic" pitchFamily="34" charset="-128"/>
            </a:endParaRPr>
          </a:p>
        </p:txBody>
      </p:sp>
      <p:cxnSp>
        <p:nvCxnSpPr>
          <p:cNvPr id="27" name="Ravni poveznik 3">
            <a:extLst>
              <a:ext uri="{FF2B5EF4-FFF2-40B4-BE49-F238E27FC236}">
                <a16:creationId xmlns:a16="http://schemas.microsoft.com/office/drawing/2014/main" id="{23132CF0-B61D-4B00-9D53-63CF282C7FFB}"/>
              </a:ext>
            </a:extLst>
          </p:cNvPr>
          <p:cNvCxnSpPr/>
          <p:nvPr/>
        </p:nvCxnSpPr>
        <p:spPr>
          <a:xfrm>
            <a:off x="2051057" y="2646248"/>
            <a:ext cx="0" cy="342188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Ravni poveznik 3">
            <a:extLst>
              <a:ext uri="{FF2B5EF4-FFF2-40B4-BE49-F238E27FC236}">
                <a16:creationId xmlns:a16="http://schemas.microsoft.com/office/drawing/2014/main" id="{C0F0AEA2-B221-483B-84A5-BE9064FC9EDA}"/>
              </a:ext>
            </a:extLst>
          </p:cNvPr>
          <p:cNvCxnSpPr/>
          <p:nvPr/>
        </p:nvCxnSpPr>
        <p:spPr>
          <a:xfrm flipH="1">
            <a:off x="2034672" y="3376733"/>
            <a:ext cx="7200" cy="723782"/>
          </a:xfrm>
          <a:prstGeom prst="line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4168830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._aBYzqOHECNI6y4WoutI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eoqXuFLW20yaJyljkj.4u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.UsyOW5jUufHozoFp7XXQ"/>
</p:tagLst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3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6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9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1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5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9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2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3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4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1_Pagine inter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9226</TotalTime>
  <Words>442</Words>
  <Application>Microsoft Office PowerPoint</Application>
  <PresentationFormat>Custom</PresentationFormat>
  <Paragraphs>95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14</vt:i4>
      </vt:variant>
      <vt:variant>
        <vt:lpstr>Slide Titles</vt:lpstr>
      </vt:variant>
      <vt:variant>
        <vt:i4>2</vt:i4>
      </vt:variant>
    </vt:vector>
  </HeadingPairs>
  <TitlesOfParts>
    <vt:vector size="21" baseType="lpstr">
      <vt:lpstr>ＭＳ Ｐゴシック</vt:lpstr>
      <vt:lpstr>ＭＳ Ｐゴシック</vt:lpstr>
      <vt:lpstr>Arial</vt:lpstr>
      <vt:lpstr>Calibri</vt:lpstr>
      <vt:lpstr>Calibri Light</vt:lpstr>
      <vt:lpstr>Tema di Office</vt:lpstr>
      <vt:lpstr>Pagine interne</vt:lpstr>
      <vt:lpstr>5_Pagine interne</vt:lpstr>
      <vt:lpstr>29_Pagine interne</vt:lpstr>
      <vt:lpstr>12_Pagine interne</vt:lpstr>
      <vt:lpstr>13_Pagine interne</vt:lpstr>
      <vt:lpstr>4_Pagine interne</vt:lpstr>
      <vt:lpstr>10_Pagine interne</vt:lpstr>
      <vt:lpstr>11_Pagine interne</vt:lpstr>
      <vt:lpstr>1_Pagine interne</vt:lpstr>
      <vt:lpstr>34_Pagine interne</vt:lpstr>
      <vt:lpstr>6_Pagine interne</vt:lpstr>
      <vt:lpstr>9_Pagine interne</vt:lpstr>
      <vt:lpstr>14_Pagine interne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U332985</dc:creator>
  <cp:lastModifiedBy>Evdin Nukica</cp:lastModifiedBy>
  <cp:revision>1151</cp:revision>
  <cp:lastPrinted>2017-08-24T10:44:34Z</cp:lastPrinted>
  <dcterms:created xsi:type="dcterms:W3CDTF">2017-03-03T15:04:15Z</dcterms:created>
  <dcterms:modified xsi:type="dcterms:W3CDTF">2024-06-10T12:25:00Z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fcafa9-1e03-4fd5-829d-ae47e4d9c723_Enabled">
    <vt:lpwstr>true</vt:lpwstr>
  </property>
  <property fmtid="{D5CDD505-2E9C-101B-9397-08002B2CF9AE}" pid="3" name="MSIP_Label_e3fcafa9-1e03-4fd5-829d-ae47e4d9c723_SetDate">
    <vt:lpwstr>2024-06-10T12:25:00Z</vt:lpwstr>
  </property>
  <property fmtid="{D5CDD505-2E9C-101B-9397-08002B2CF9AE}" pid="4" name="MSIP_Label_e3fcafa9-1e03-4fd5-829d-ae47e4d9c723_Method">
    <vt:lpwstr>Privileged</vt:lpwstr>
  </property>
  <property fmtid="{D5CDD505-2E9C-101B-9397-08002B2CF9AE}" pid="5" name="MSIP_Label_e3fcafa9-1e03-4fd5-829d-ae47e4d9c723_Name">
    <vt:lpwstr>Interno - Internal</vt:lpwstr>
  </property>
  <property fmtid="{D5CDD505-2E9C-101B-9397-08002B2CF9AE}" pid="6" name="MSIP_Label_e3fcafa9-1e03-4fd5-829d-ae47e4d9c723_SiteId">
    <vt:lpwstr>43cecf9e-a78b-4f21-a286-6d94953f3005</vt:lpwstr>
  </property>
  <property fmtid="{D5CDD505-2E9C-101B-9397-08002B2CF9AE}" pid="7" name="MSIP_Label_e3fcafa9-1e03-4fd5-829d-ae47e4d9c723_ActionId">
    <vt:lpwstr>ded77c7e-7b23-4372-ae3f-4e117081a773</vt:lpwstr>
  </property>
  <property fmtid="{D5CDD505-2E9C-101B-9397-08002B2CF9AE}" pid="8" name="MSIP_Label_e3fcafa9-1e03-4fd5-829d-ae47e4d9c723_ContentBits">
    <vt:lpwstr>1</vt:lpwstr>
  </property>
</Properties>
</file>