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5" r:id="rId3"/>
    <p:sldMasterId id="2147483668" r:id="rId4"/>
    <p:sldMasterId id="2147483671" r:id="rId5"/>
    <p:sldMasterId id="2147483674" r:id="rId6"/>
    <p:sldMasterId id="2147483677" r:id="rId7"/>
    <p:sldMasterId id="2147483680" r:id="rId8"/>
    <p:sldMasterId id="2147483683" r:id="rId9"/>
    <p:sldMasterId id="2147483686" r:id="rId10"/>
    <p:sldMasterId id="2147483689" r:id="rId11"/>
    <p:sldMasterId id="2147483692" r:id="rId12"/>
    <p:sldMasterId id="2147483695" r:id="rId13"/>
    <p:sldMasterId id="2147483698" r:id="rId14"/>
  </p:sldMasterIdLst>
  <p:notesMasterIdLst>
    <p:notesMasterId r:id="rId17"/>
  </p:notesMasterIdLst>
  <p:handoutMasterIdLst>
    <p:handoutMasterId r:id="rId18"/>
  </p:handoutMasterIdLst>
  <p:sldIdLst>
    <p:sldId id="269" r:id="rId15"/>
    <p:sldId id="270" r:id="rId16"/>
  </p:sldIdLst>
  <p:sldSz cx="7559675" cy="1069181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3EEDEC-ED70-460C-AB40-701F8A34E960}" v="5" dt="2021-12-03T15:53:29.2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17" autoAdjust="0"/>
    <p:restoredTop sz="94280" autoAdjust="0"/>
  </p:normalViewPr>
  <p:slideViewPr>
    <p:cSldViewPr snapToGrid="0">
      <p:cViewPr varScale="1">
        <p:scale>
          <a:sx n="74" d="100"/>
          <a:sy n="74" d="100"/>
        </p:scale>
        <p:origin x="362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216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microsoft.com/office/2015/10/relationships/revisionInfo" Target="revisionInfo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454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r">
              <a:defRPr sz="1200"/>
            </a:lvl1pPr>
          </a:lstStyle>
          <a:p>
            <a:fld id="{8E8A2F90-0F27-4E8C-832B-40867674EF35}" type="datetimeFigureOut">
              <a:rPr lang="it-IT" smtClean="0"/>
              <a:t>10/06/2024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3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454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r">
              <a:defRPr sz="1200"/>
            </a:lvl1pPr>
          </a:lstStyle>
          <a:p>
            <a:fld id="{34F9A78D-EA0C-484C-8DB3-91E879BC54F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8420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454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r">
              <a:defRPr sz="1200"/>
            </a:lvl1pPr>
          </a:lstStyle>
          <a:p>
            <a:fld id="{32302BDB-44A3-409E-A1FF-5DCFD82946B3}" type="datetimeFigureOut">
              <a:rPr lang="it-IT" smtClean="0"/>
              <a:t>10/06/2024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51063" y="1241425"/>
            <a:ext cx="236696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93" tIns="46197" rIns="92393" bIns="4619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7549" y="4777104"/>
            <a:ext cx="5333996" cy="3908100"/>
          </a:xfrm>
          <a:prstGeom prst="rect">
            <a:avLst/>
          </a:prstGeom>
        </p:spPr>
        <p:txBody>
          <a:bodyPr vert="horz" lIns="92393" tIns="46197" rIns="92393" bIns="46197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454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r">
              <a:defRPr sz="1200"/>
            </a:lvl1pPr>
          </a:lstStyle>
          <a:p>
            <a:fld id="{FE92CFE1-73DC-44D7-BBBB-671AA534C7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07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7404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FDA7CE7-2290-4A11-AE9A-136D8C6BF32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0110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727446D-3EBE-492A-B7C1-D91EA975056D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08744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675483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340514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45B47F4-3BA3-44D7-BFCD-6BADE1C7AEF2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28417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2B84E8D8-1BEF-4FCC-A1D5-49CD86654D48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4267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C9CDB94C-A2DE-4C9E-9712-1787AE47449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48143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F67E1782-C7D2-4C63-8CDC-110F1B889595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00637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161280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54239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225572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6EBEC8F1-6BA1-44EC-A9F5-7862891D1176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6439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8E8D386-F5EA-48FD-AF34-1B4590040D8D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22553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1AF2C570-5FBE-45DE-BC12-9FEEF2ED6A8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4073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ED9DD8FB-7A70-420E-A45F-05FBD09EBDA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7070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708558F-68D7-45A7-9230-3C7803DFB78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866258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C2B0D57F-51D9-41EA-B7E1-B5507978C319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864953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D828045-895E-4FFC-B0D3-2A772EC6534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92675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C96AEB3-905B-4197-B829-C9D76C1F21B6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48765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990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8771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66340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00810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0361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B0898B5-72EC-4D49-829C-9874C697286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7470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F9C87EC1-E468-4DEE-A990-4943599F4EDB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9362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4F8AF09E-9809-44B9-AE93-5EDF84FBE2DA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7960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65B1EFED-920A-41B2-816C-9F0544892C82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5722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A543D4C3-7D82-4EBA-9A41-E58C1E607EC8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20564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B3042C90-1334-45DA-B8F3-A5B17CF0A5CD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66332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5089379E-2F2E-45A8-BD12-AA8B5FFE5939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1646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769D7B2C-B493-4084-8CFD-639CA4C76B89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78169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1DA1E39D-1E46-4D1F-89E7-305B761D2276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295905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5FFD6407-3ACF-4196-90C3-1AD9303D8C0F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1956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6922FC7E-5ABB-4DFA-AF6C-A68DE2C0343B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2083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741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FEB6BE8E-335D-4D5B-B857-A6FC0AD091F0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29897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8435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34013694-E9F3-4B3D-93C7-372C302F6E0D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69758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078312DA-9D20-4EC2-96E6-1119211996A3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78590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A83A09B3-4029-4477-AF8D-E17B1166E74B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7408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3315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A7474EAE-656A-4A7F-B790-FB1D8A20C718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19281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image" Target="../media/image9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image" Target="../media/image8.jpe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slideLayout" Target="../slideLayouts/slideLayout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Connettore 1 294"/>
          <p:cNvCxnSpPr/>
          <p:nvPr/>
        </p:nvCxnSpPr>
        <p:spPr>
          <a:xfrm flipV="1">
            <a:off x="3751257" y="2574217"/>
            <a:ext cx="1" cy="1173097"/>
          </a:xfrm>
          <a:prstGeom prst="line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rgbClr val="EC6400"/>
                </a:solidFill>
                <a:effectLst/>
                <a:uLnTx/>
                <a:uFillTx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EC6400"/>
              </a:solidFill>
              <a:effectLst/>
              <a:uLnTx/>
              <a:uFillTx/>
            </a:endParaRPr>
          </a:p>
        </p:txBody>
      </p:sp>
      <p:pic>
        <p:nvPicPr>
          <p:cNvPr id="15" name="Picture 7" descr="Intesa Sanpaolo Bosna i Hercegovina_logo-1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2" y="253009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7" descr="Intesa Sanpaolo Bosna i Hercegovina_logo-1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3" y="249361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ttangolo 2"/>
          <p:cNvSpPr>
            <a:spLocks noChangeArrowheads="1"/>
          </p:cNvSpPr>
          <p:nvPr/>
        </p:nvSpPr>
        <p:spPr bwMode="auto">
          <a:xfrm>
            <a:off x="218056" y="694739"/>
            <a:ext cx="23605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it-IT" dirty="0">
                <a:solidFill>
                  <a:srgbClr val="EC6400"/>
                </a:solidFill>
              </a:rPr>
              <a:t>Head Office structure</a:t>
            </a:r>
            <a:endParaRPr lang="en-US" altLang="it-IT" sz="1600" dirty="0">
              <a:solidFill>
                <a:srgbClr val="EC6400"/>
              </a:solidFill>
            </a:endParaRPr>
          </a:p>
        </p:txBody>
      </p:sp>
      <p:sp>
        <p:nvSpPr>
          <p:cNvPr id="19" name="Rectangle 144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50826" y="3993124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HR &amp;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Organization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 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0" name="Rectangle 145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5699" y="2455510"/>
            <a:ext cx="615600" cy="363600"/>
          </a:xfrm>
          <a:prstGeom prst="wedgeRectCallout">
            <a:avLst>
              <a:gd name="adj1" fmla="val -27765"/>
              <a:gd name="adj2" fmla="val 39028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418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Internal</a:t>
            </a:r>
          </a:p>
          <a:p>
            <a:pPr marL="0" marR="0" lvl="0" indent="0" algn="ctr" defTabSz="91418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Audit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1" name="Rectangle 150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76563" y="3993124"/>
            <a:ext cx="615600" cy="363600"/>
          </a:xfrm>
          <a:prstGeom prst="wedgeRectCallout">
            <a:avLst>
              <a:gd name="adj1" fmla="val -37667"/>
              <a:gd name="adj2" fmla="val 49087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914180">
              <a:lnSpc>
                <a:spcPct val="80000"/>
              </a:lnSpc>
              <a:defRPr/>
            </a:pPr>
            <a:r>
              <a:rPr lang="en-US" sz="600" kern="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Legal</a:t>
            </a:r>
            <a:endParaRPr lang="hr-HR" sz="600" kern="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lvl="0" algn="ctr" defTabSz="914180">
              <a:lnSpc>
                <a:spcPct val="80000"/>
              </a:lnSpc>
              <a:defRPr/>
            </a:pPr>
            <a:r>
              <a:rPr lang="hr-HR" sz="600" kern="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Department</a:t>
            </a:r>
            <a:endParaRPr lang="en-US" sz="600" kern="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22" name="Connettore 4 6"/>
          <p:cNvCxnSpPr>
            <a:cxnSpLocks noChangeShapeType="1"/>
            <a:stCxn id="50" idx="0"/>
          </p:cNvCxnSpPr>
          <p:nvPr/>
        </p:nvCxnSpPr>
        <p:spPr bwMode="auto">
          <a:xfrm rot="16200000" flipV="1">
            <a:off x="4567726" y="2930848"/>
            <a:ext cx="245809" cy="1878744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nettore 4 319"/>
          <p:cNvCxnSpPr>
            <a:cxnSpLocks noChangeShapeType="1"/>
            <a:stCxn id="21" idx="0"/>
          </p:cNvCxnSpPr>
          <p:nvPr/>
        </p:nvCxnSpPr>
        <p:spPr bwMode="auto">
          <a:xfrm rot="16200000" flipV="1">
            <a:off x="3844907" y="3653667"/>
            <a:ext cx="245809" cy="433105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ttore 4 20"/>
          <p:cNvCxnSpPr>
            <a:cxnSpLocks noChangeShapeType="1"/>
          </p:cNvCxnSpPr>
          <p:nvPr/>
        </p:nvCxnSpPr>
        <p:spPr bwMode="auto">
          <a:xfrm rot="5400000" flipH="1" flipV="1">
            <a:off x="2645980" y="2996360"/>
            <a:ext cx="213970" cy="196168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ttore 4 333"/>
          <p:cNvCxnSpPr>
            <a:cxnSpLocks noChangeShapeType="1"/>
            <a:stCxn id="19" idx="0"/>
          </p:cNvCxnSpPr>
          <p:nvPr/>
        </p:nvCxnSpPr>
        <p:spPr bwMode="auto">
          <a:xfrm rot="5400000" flipH="1" flipV="1">
            <a:off x="2982038" y="3223904"/>
            <a:ext cx="245809" cy="129263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ttore 4 25"/>
          <p:cNvCxnSpPr>
            <a:cxnSpLocks noChangeShapeType="1"/>
            <a:endCxn id="73" idx="0"/>
          </p:cNvCxnSpPr>
          <p:nvPr/>
        </p:nvCxnSpPr>
        <p:spPr bwMode="auto">
          <a:xfrm rot="16200000" flipH="1">
            <a:off x="3022616" y="4475956"/>
            <a:ext cx="1458224" cy="941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tangle 50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12205" y="6338818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Mass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Client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8" name="Rettangolo 110"/>
          <p:cNvSpPr>
            <a:spLocks noChangeArrowheads="1"/>
          </p:cNvSpPr>
          <p:nvPr/>
        </p:nvSpPr>
        <p:spPr bwMode="auto">
          <a:xfrm>
            <a:off x="1296158" y="4603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People Management,</a:t>
            </a:r>
          </a:p>
          <a:p>
            <a:pPr marL="0" marR="0" lvl="0" indent="0" algn="ctr" defTabSz="781995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Recruitment Training</a:t>
            </a:r>
          </a:p>
          <a:p>
            <a:pPr marL="0" marR="0" lvl="0" indent="0" algn="ctr" defTabSz="781995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 Development</a:t>
            </a:r>
            <a:r>
              <a:rPr kumimoji="0" lang="hr-HR" sz="5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5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9" name="Rectangle 47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537765" y="6331485"/>
            <a:ext cx="615600" cy="363600"/>
          </a:xfrm>
          <a:prstGeom prst="wedgeRectCallout">
            <a:avLst>
              <a:gd name="adj1" fmla="val -34036"/>
              <a:gd name="adj2" fmla="val 2617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Corporate</a:t>
            </a:r>
            <a:r>
              <a:rPr kumimoji="0" lang="en-US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Banking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Products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</a:p>
        </p:txBody>
      </p:sp>
      <p:sp>
        <p:nvSpPr>
          <p:cNvPr id="30" name="Rectangle 50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537765" y="5946786"/>
            <a:ext cx="615600" cy="363600"/>
          </a:xfrm>
          <a:prstGeom prst="wedgeRectCallout">
            <a:avLst>
              <a:gd name="adj1" fmla="val -28260"/>
              <a:gd name="adj2" fmla="val 27572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Multinational, Domestic Corporate</a:t>
            </a:r>
            <a:r>
              <a:rPr kumimoji="0" lang="en-US" sz="600" b="0" i="0" u="none" strike="noStrike" kern="0" cap="none" spc="0" normalizeH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</a:t>
            </a:r>
            <a:r>
              <a:rPr lang="en-US" sz="60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Inst</a:t>
            </a:r>
            <a:r>
              <a:rPr lang="en-US" sz="60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itutional</a:t>
            </a: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Client</a:t>
            </a: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1" name="Rectangle 46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25643" y="6624186"/>
            <a:ext cx="615600" cy="363600"/>
          </a:xfrm>
          <a:prstGeom prst="wedgeRectCallout">
            <a:avLst>
              <a:gd name="adj1" fmla="val -30736"/>
              <a:gd name="adj2" fmla="val 3036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Planning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 Control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2" name="Rectangle 470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80409" y="739619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Treasury &amp; Customer Execution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</a:p>
        </p:txBody>
      </p:sp>
      <p:sp>
        <p:nvSpPr>
          <p:cNvPr id="33" name="Rectangle 50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325643" y="6237371"/>
            <a:ext cx="615600" cy="363600"/>
          </a:xfrm>
          <a:prstGeom prst="wedgeRectCallout">
            <a:avLst>
              <a:gd name="adj1" fmla="val -33211"/>
              <a:gd name="adj2" fmla="val 38749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Accounting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4" name="Rectangle 46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67637" y="5659575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Credit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35" name="Connettore 4 382"/>
          <p:cNvCxnSpPr>
            <a:cxnSpLocks noChangeShapeType="1"/>
            <a:stCxn id="29" idx="1"/>
          </p:cNvCxnSpPr>
          <p:nvPr/>
        </p:nvCxnSpPr>
        <p:spPr bwMode="auto">
          <a:xfrm rot="10800000">
            <a:off x="2505195" y="5531205"/>
            <a:ext cx="32570" cy="98208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ttore 4 384"/>
          <p:cNvCxnSpPr>
            <a:cxnSpLocks noChangeShapeType="1"/>
            <a:stCxn id="30" idx="1"/>
          </p:cNvCxnSpPr>
          <p:nvPr/>
        </p:nvCxnSpPr>
        <p:spPr bwMode="auto">
          <a:xfrm rot="10800000">
            <a:off x="2505189" y="5934030"/>
            <a:ext cx="32576" cy="19455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Rettangolo 110"/>
          <p:cNvSpPr>
            <a:spLocks noChangeArrowheads="1"/>
          </p:cNvSpPr>
          <p:nvPr/>
        </p:nvSpPr>
        <p:spPr bwMode="auto">
          <a:xfrm>
            <a:off x="2486768" y="4603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Organization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PMO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39" name="Rettangolo 110"/>
          <p:cNvSpPr>
            <a:spLocks noChangeArrowheads="1"/>
          </p:cNvSpPr>
          <p:nvPr/>
        </p:nvSpPr>
        <p:spPr bwMode="auto">
          <a:xfrm>
            <a:off x="1891313" y="4603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Remuneration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, </a:t>
            </a: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HR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Administration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 Payroll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40" name="Rettangolo 110"/>
          <p:cNvSpPr>
            <a:spLocks noChangeArrowheads="1"/>
          </p:cNvSpPr>
          <p:nvPr/>
        </p:nvSpPr>
        <p:spPr bwMode="auto">
          <a:xfrm>
            <a:off x="3081891" y="4603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Internal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Communication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CSR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</a:p>
        </p:txBody>
      </p:sp>
      <p:cxnSp>
        <p:nvCxnSpPr>
          <p:cNvPr id="41" name="Connettore 4 333"/>
          <p:cNvCxnSpPr>
            <a:cxnSpLocks noChangeShapeType="1"/>
            <a:stCxn id="28" idx="0"/>
            <a:endCxn id="19" idx="2"/>
          </p:cNvCxnSpPr>
          <p:nvPr/>
        </p:nvCxnSpPr>
        <p:spPr bwMode="auto">
          <a:xfrm rot="5400000" flipH="1" flipV="1">
            <a:off x="1888891" y="4033991"/>
            <a:ext cx="247002" cy="892468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nettore 4 6"/>
          <p:cNvCxnSpPr>
            <a:cxnSpLocks noChangeShapeType="1"/>
            <a:stCxn id="38" idx="0"/>
            <a:endCxn id="19" idx="2"/>
          </p:cNvCxnSpPr>
          <p:nvPr/>
        </p:nvCxnSpPr>
        <p:spPr bwMode="auto">
          <a:xfrm rot="16200000" flipV="1">
            <a:off x="2484196" y="4331154"/>
            <a:ext cx="247002" cy="29814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nettore 4 4"/>
          <p:cNvCxnSpPr>
            <a:cxnSpLocks noChangeShapeType="1"/>
            <a:stCxn id="19" idx="2"/>
            <a:endCxn id="40" idx="0"/>
          </p:cNvCxnSpPr>
          <p:nvPr/>
        </p:nvCxnSpPr>
        <p:spPr bwMode="auto">
          <a:xfrm rot="16200000" flipH="1">
            <a:off x="2781757" y="4033592"/>
            <a:ext cx="247002" cy="893265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Rectangle 470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537765" y="6738679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SME 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45" name="Connettore 4 384"/>
          <p:cNvCxnSpPr>
            <a:cxnSpLocks noChangeShapeType="1"/>
            <a:stCxn id="44" idx="1"/>
          </p:cNvCxnSpPr>
          <p:nvPr/>
        </p:nvCxnSpPr>
        <p:spPr bwMode="auto">
          <a:xfrm rot="10800000">
            <a:off x="2511121" y="6054319"/>
            <a:ext cx="26644" cy="86616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nettore 4 4"/>
          <p:cNvCxnSpPr>
            <a:cxnSpLocks noChangeShapeType="1"/>
            <a:stCxn id="19" idx="2"/>
            <a:endCxn id="39" idx="0"/>
          </p:cNvCxnSpPr>
          <p:nvPr/>
        </p:nvCxnSpPr>
        <p:spPr bwMode="auto">
          <a:xfrm rot="5400000">
            <a:off x="2186469" y="4331569"/>
            <a:ext cx="247002" cy="297313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Rectangle 250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71880" y="2101567"/>
            <a:ext cx="758756" cy="47265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8000" rIns="0" bIns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Supervisory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Board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President </a:t>
            </a:r>
          </a:p>
        </p:txBody>
      </p:sp>
      <p:sp>
        <p:nvSpPr>
          <p:cNvPr id="50" name="Rectangle 147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360002" y="3993124"/>
            <a:ext cx="540000" cy="2664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General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Secretariat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2" name="Rectangle 50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617202" y="3993124"/>
            <a:ext cx="615600" cy="363600"/>
          </a:xfrm>
          <a:prstGeom prst="wedgeRectCallout">
            <a:avLst>
              <a:gd name="adj1" fmla="val -44146"/>
              <a:gd name="adj2" fmla="val 4783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 &amp;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Marketing Communication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Department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54" name="Elbow Connector 13"/>
          <p:cNvCxnSpPr>
            <a:endCxn id="52" idx="0"/>
          </p:cNvCxnSpPr>
          <p:nvPr/>
        </p:nvCxnSpPr>
        <p:spPr>
          <a:xfrm rot="16200000" flipH="1">
            <a:off x="4215226" y="3283347"/>
            <a:ext cx="245809" cy="1173744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Rectangle 46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395523" y="7012925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Back Office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 Payments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6" name="Rectangle 47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395523" y="5659575"/>
            <a:ext cx="615600" cy="363600"/>
          </a:xfrm>
          <a:prstGeom prst="wedgeRectCallout">
            <a:avLst>
              <a:gd name="adj1" fmla="val -25784"/>
              <a:gd name="adj2" fmla="val 34557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ICT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</a:p>
        </p:txBody>
      </p:sp>
      <p:sp>
        <p:nvSpPr>
          <p:cNvPr id="57" name="Rettangolo 371"/>
          <p:cNvSpPr>
            <a:spLocks noChangeArrowheads="1"/>
          </p:cNvSpPr>
          <p:nvPr/>
        </p:nvSpPr>
        <p:spPr bwMode="auto">
          <a:xfrm>
            <a:off x="4448408" y="604489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ICT Applications,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Archit</a:t>
            </a:r>
            <a:r>
              <a:rPr lang="en-US" sz="45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ecture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</a:t>
            </a:r>
            <a:r>
              <a:rPr lang="en-US" sz="45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Demand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Management</a:t>
            </a:r>
            <a:r>
              <a:rPr kumimoji="0" lang="hr-HR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8" name="Rettangolo 375"/>
          <p:cNvSpPr>
            <a:spLocks noChangeArrowheads="1"/>
          </p:cNvSpPr>
          <p:nvPr/>
        </p:nvSpPr>
        <p:spPr bwMode="auto">
          <a:xfrm>
            <a:off x="4448408" y="633454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Applications,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Infrastructure &amp; Telecomm</a:t>
            </a:r>
            <a:r>
              <a:rPr lang="en-US" sz="45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unication</a:t>
            </a:r>
            <a:r>
              <a:rPr lang="hr-HR" sz="45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9" name="Rectangle 470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395523" y="6624191"/>
            <a:ext cx="615600" cy="363600"/>
          </a:xfrm>
          <a:prstGeom prst="wedgeRectCallout">
            <a:avLst>
              <a:gd name="adj1" fmla="val -41747"/>
              <a:gd name="adj2" fmla="val 33509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Cyber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s</a:t>
            </a:r>
            <a:r>
              <a:rPr kumimoji="0" lang="en-US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ecurity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  <a:r>
              <a:rPr lang="en-US" sz="600" kern="0" noProof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B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CM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60" name="AutoShape 523"/>
          <p:cNvSpPr>
            <a:spLocks noChangeArrowheads="1"/>
          </p:cNvSpPr>
          <p:nvPr/>
        </p:nvSpPr>
        <p:spPr bwMode="gray">
          <a:xfrm>
            <a:off x="1667678" y="8556822"/>
            <a:ext cx="540000" cy="324000"/>
          </a:xfrm>
          <a:prstGeom prst="flowChartAlternateProcess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Retail </a:t>
            </a: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Regional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Centres</a:t>
            </a:r>
          </a:p>
        </p:txBody>
      </p:sp>
      <p:cxnSp>
        <p:nvCxnSpPr>
          <p:cNvPr id="77" name="Connettore 4 342"/>
          <p:cNvCxnSpPr>
            <a:cxnSpLocks noChangeShapeType="1"/>
            <a:endCxn id="72" idx="0"/>
          </p:cNvCxnSpPr>
          <p:nvPr/>
        </p:nvCxnSpPr>
        <p:spPr bwMode="auto">
          <a:xfrm rot="5400000">
            <a:off x="2093375" y="3547656"/>
            <a:ext cx="1458224" cy="1857543"/>
          </a:xfrm>
          <a:prstGeom prst="bentConnector3">
            <a:avLst>
              <a:gd name="adj1" fmla="val 91315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Connettore 4 339"/>
          <p:cNvCxnSpPr>
            <a:cxnSpLocks noChangeShapeType="1"/>
            <a:endCxn id="74" idx="0"/>
          </p:cNvCxnSpPr>
          <p:nvPr/>
        </p:nvCxnSpPr>
        <p:spPr bwMode="auto">
          <a:xfrm rot="5400000">
            <a:off x="2557927" y="4012208"/>
            <a:ext cx="1458224" cy="928439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Connettore 4 139"/>
          <p:cNvCxnSpPr>
            <a:cxnSpLocks noChangeShapeType="1"/>
            <a:stCxn id="117" idx="1"/>
          </p:cNvCxnSpPr>
          <p:nvPr/>
        </p:nvCxnSpPr>
        <p:spPr bwMode="auto">
          <a:xfrm rot="10800000">
            <a:off x="3435957" y="5636991"/>
            <a:ext cx="23057" cy="138969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Connettore 4 139"/>
          <p:cNvCxnSpPr>
            <a:cxnSpLocks noChangeShapeType="1"/>
            <a:stCxn id="60" idx="1"/>
          </p:cNvCxnSpPr>
          <p:nvPr/>
        </p:nvCxnSpPr>
        <p:spPr bwMode="auto">
          <a:xfrm rot="10800000">
            <a:off x="1634310" y="8174470"/>
            <a:ext cx="33368" cy="544352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Kutni poveznik 4"/>
          <p:cNvCxnSpPr/>
          <p:nvPr/>
        </p:nvCxnSpPr>
        <p:spPr>
          <a:xfrm rot="16200000" flipH="1">
            <a:off x="1568610" y="7619909"/>
            <a:ext cx="155156" cy="2961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Rettangolo 371"/>
          <p:cNvSpPr>
            <a:spLocks noChangeArrowheads="1"/>
          </p:cNvSpPr>
          <p:nvPr/>
        </p:nvSpPr>
        <p:spPr bwMode="auto">
          <a:xfrm>
            <a:off x="1659023" y="757298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altLang="sr-Latn-RS" sz="5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Bancassurance Products </a:t>
            </a: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Office</a:t>
            </a:r>
            <a:endParaRPr kumimoji="0" lang="en-US" altLang="sr-Latn-R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50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612205" y="6726113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Small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Business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Client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Department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91" name="Rectangle 504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607445" y="7200479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Affluent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Private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Client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Department</a:t>
            </a:r>
            <a:endParaRPr kumimoji="0" lang="en-US" sz="600" b="0" i="1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94" name="Rettangolo 371"/>
          <p:cNvSpPr>
            <a:spLocks noChangeArrowheads="1"/>
          </p:cNvSpPr>
          <p:nvPr/>
        </p:nvSpPr>
        <p:spPr bwMode="auto">
          <a:xfrm>
            <a:off x="1632164" y="5657323"/>
            <a:ext cx="597297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Customer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Satisfaction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&amp; </a:t>
            </a:r>
            <a:r>
              <a:rPr lang="hr-HR" sz="5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Complaints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98" name="Rettangolo 375"/>
          <p:cNvSpPr>
            <a:spLocks noChangeArrowheads="1"/>
          </p:cNvSpPr>
          <p:nvPr/>
        </p:nvSpPr>
        <p:spPr bwMode="auto">
          <a:xfrm>
            <a:off x="2537765" y="565845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CRM &amp;</a:t>
            </a:r>
            <a:endParaRPr lang="it-IT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Network</a:t>
            </a:r>
            <a:endParaRPr lang="en-US" sz="500" kern="0" noProof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Support 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</a:p>
        </p:txBody>
      </p:sp>
      <p:cxnSp>
        <p:nvCxnSpPr>
          <p:cNvPr id="101" name="Connettore 4 377"/>
          <p:cNvCxnSpPr>
            <a:cxnSpLocks noChangeShapeType="1"/>
            <a:stCxn id="98" idx="1"/>
          </p:cNvCxnSpPr>
          <p:nvPr/>
        </p:nvCxnSpPr>
        <p:spPr bwMode="auto">
          <a:xfrm rot="10800000">
            <a:off x="2505189" y="5575657"/>
            <a:ext cx="32576" cy="216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nettore 4 126"/>
          <p:cNvCxnSpPr>
            <a:cxnSpLocks noChangeShapeType="1"/>
            <a:stCxn id="34" idx="1"/>
          </p:cNvCxnSpPr>
          <p:nvPr/>
        </p:nvCxnSpPr>
        <p:spPr bwMode="auto">
          <a:xfrm rot="10800000">
            <a:off x="3435953" y="5659575"/>
            <a:ext cx="31684" cy="1818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Rectangle 46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467637" y="6450468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latin typeface="Arial"/>
                <a:ea typeface="MS PGothic" pitchFamily="34" charset="-128"/>
              </a:rPr>
              <a:t>Credit Management Department</a:t>
            </a:r>
            <a:endParaRPr lang="en-US" sz="600" kern="0" dirty="0">
              <a:latin typeface="Arial"/>
              <a:ea typeface="MS PGothic" pitchFamily="34" charset="-128"/>
            </a:endParaRPr>
          </a:p>
        </p:txBody>
      </p:sp>
      <p:sp>
        <p:nvSpPr>
          <p:cNvPr id="117" name="Rectangle 470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459013" y="6844889"/>
            <a:ext cx="615600" cy="363600"/>
          </a:xfrm>
          <a:prstGeom prst="wedgeRectCallout">
            <a:avLst>
              <a:gd name="adj1" fmla="val -46002"/>
              <a:gd name="adj2" fmla="val 328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Risk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Management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18" name="Rettangolo 371"/>
          <p:cNvSpPr>
            <a:spLocks noChangeArrowheads="1"/>
          </p:cNvSpPr>
          <p:nvPr/>
        </p:nvSpPr>
        <p:spPr bwMode="auto">
          <a:xfrm>
            <a:off x="3541340" y="752966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Enterprise, </a:t>
            </a: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Market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&amp; Financial </a:t>
            </a: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Risks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</a:p>
        </p:txBody>
      </p:sp>
      <p:cxnSp>
        <p:nvCxnSpPr>
          <p:cNvPr id="119" name="Connettore 4 377"/>
          <p:cNvCxnSpPr>
            <a:cxnSpLocks noChangeShapeType="1"/>
          </p:cNvCxnSpPr>
          <p:nvPr/>
        </p:nvCxnSpPr>
        <p:spPr bwMode="auto">
          <a:xfrm rot="10800000">
            <a:off x="3511172" y="7221340"/>
            <a:ext cx="30168" cy="432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Connettore 4 377"/>
          <p:cNvCxnSpPr>
            <a:cxnSpLocks noChangeShapeType="1"/>
            <a:stCxn id="121" idx="1"/>
          </p:cNvCxnSpPr>
          <p:nvPr/>
        </p:nvCxnSpPr>
        <p:spPr bwMode="auto">
          <a:xfrm rot="10800000">
            <a:off x="3511174" y="7216155"/>
            <a:ext cx="30167" cy="15533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Rettangolo 375"/>
          <p:cNvSpPr>
            <a:spLocks noChangeArrowheads="1"/>
          </p:cNvSpPr>
          <p:nvPr/>
        </p:nvSpPr>
        <p:spPr bwMode="auto">
          <a:xfrm>
            <a:off x="3541340" y="723828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Credit </a:t>
            </a: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Risk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Quality Monitoring </a:t>
            </a: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</a:t>
            </a: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Control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</a:p>
        </p:txBody>
      </p:sp>
      <p:cxnSp>
        <p:nvCxnSpPr>
          <p:cNvPr id="122" name="Connettore 4 387"/>
          <p:cNvCxnSpPr>
            <a:cxnSpLocks noChangeShapeType="1"/>
            <a:stCxn id="115" idx="1"/>
          </p:cNvCxnSpPr>
          <p:nvPr/>
        </p:nvCxnSpPr>
        <p:spPr bwMode="auto">
          <a:xfrm rot="10800000">
            <a:off x="3435963" y="5637148"/>
            <a:ext cx="31675" cy="99512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Kutni poveznik 8"/>
          <p:cNvCxnSpPr>
            <a:cxnSpLocks/>
            <a:endCxn id="53" idx="1"/>
          </p:cNvCxnSpPr>
          <p:nvPr/>
        </p:nvCxnSpPr>
        <p:spPr>
          <a:xfrm rot="16200000" flipH="1">
            <a:off x="3139266" y="5921867"/>
            <a:ext cx="613798" cy="2821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Connettore 4 351"/>
          <p:cNvCxnSpPr>
            <a:cxnSpLocks noChangeShapeType="1"/>
            <a:endCxn id="76" idx="0"/>
          </p:cNvCxnSpPr>
          <p:nvPr/>
        </p:nvCxnSpPr>
        <p:spPr bwMode="auto">
          <a:xfrm rot="16200000" flipH="1">
            <a:off x="3487754" y="4010818"/>
            <a:ext cx="1458224" cy="931217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9" name="Rettangolo 371"/>
          <p:cNvSpPr>
            <a:spLocks noChangeArrowheads="1"/>
          </p:cNvSpPr>
          <p:nvPr/>
        </p:nvSpPr>
        <p:spPr bwMode="auto">
          <a:xfrm>
            <a:off x="4448408" y="739942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Retail, SME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Corporate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Back Office</a:t>
            </a:r>
          </a:p>
        </p:txBody>
      </p:sp>
      <p:sp>
        <p:nvSpPr>
          <p:cNvPr id="130" name="Rettangolo 375"/>
          <p:cNvSpPr>
            <a:spLocks noChangeArrowheads="1"/>
          </p:cNvSpPr>
          <p:nvPr/>
        </p:nvSpPr>
        <p:spPr bwMode="auto">
          <a:xfrm>
            <a:off x="4448408" y="7689081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Treasury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Back Office</a:t>
            </a:r>
            <a:endParaRPr lang="hr-HR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1" name="Rettangolo 371"/>
          <p:cNvSpPr>
            <a:spLocks noChangeArrowheads="1"/>
          </p:cNvSpPr>
          <p:nvPr/>
        </p:nvSpPr>
        <p:spPr bwMode="auto">
          <a:xfrm>
            <a:off x="4448408" y="797807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Payments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2" name="Rettangolo 375"/>
          <p:cNvSpPr>
            <a:spLocks noChangeArrowheads="1"/>
          </p:cNvSpPr>
          <p:nvPr/>
        </p:nvSpPr>
        <p:spPr bwMode="auto">
          <a:xfrm>
            <a:off x="4456961" y="856620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Logistic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33" name="Rettangolo 375"/>
          <p:cNvSpPr>
            <a:spLocks noChangeArrowheads="1"/>
          </p:cNvSpPr>
          <p:nvPr/>
        </p:nvSpPr>
        <p:spPr bwMode="auto">
          <a:xfrm>
            <a:off x="4454891" y="8275901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Cash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Handling</a:t>
            </a:r>
            <a:endParaRPr lang="hr-HR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34" name="Connettore 4 348"/>
          <p:cNvCxnSpPr>
            <a:cxnSpLocks noChangeShapeType="1"/>
            <a:endCxn id="75" idx="0"/>
          </p:cNvCxnSpPr>
          <p:nvPr/>
        </p:nvCxnSpPr>
        <p:spPr bwMode="auto">
          <a:xfrm rot="16200000" flipH="1">
            <a:off x="3952793" y="3545779"/>
            <a:ext cx="1458224" cy="1861295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Rettangolo 371"/>
          <p:cNvSpPr>
            <a:spLocks noChangeArrowheads="1"/>
          </p:cNvSpPr>
          <p:nvPr/>
        </p:nvSpPr>
        <p:spPr bwMode="auto">
          <a:xfrm>
            <a:off x="5325643" y="565913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Data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6" name="Rettangolo 375"/>
          <p:cNvSpPr>
            <a:spLocks noChangeArrowheads="1"/>
          </p:cNvSpPr>
          <p:nvPr/>
        </p:nvSpPr>
        <p:spPr bwMode="auto">
          <a:xfrm>
            <a:off x="5325643" y="594878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Procurement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8" name="Rectangle 470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380409" y="768671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ALM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39" name="Connettore 4 377"/>
          <p:cNvCxnSpPr>
            <a:cxnSpLocks noChangeShapeType="1"/>
            <a:stCxn id="130" idx="1"/>
          </p:cNvCxnSpPr>
          <p:nvPr/>
        </p:nvCxnSpPr>
        <p:spPr bwMode="auto">
          <a:xfrm rot="10800000">
            <a:off x="4419128" y="7376481"/>
            <a:ext cx="29280" cy="44580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Connettore 4 377"/>
          <p:cNvCxnSpPr>
            <a:cxnSpLocks noChangeShapeType="1"/>
            <a:stCxn id="129" idx="1"/>
          </p:cNvCxnSpPr>
          <p:nvPr/>
        </p:nvCxnSpPr>
        <p:spPr bwMode="auto">
          <a:xfrm rot="10800000">
            <a:off x="4419128" y="7382247"/>
            <a:ext cx="29280" cy="15038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Connettore 4 377"/>
          <p:cNvCxnSpPr>
            <a:cxnSpLocks noChangeShapeType="1"/>
            <a:stCxn id="131" idx="1"/>
          </p:cNvCxnSpPr>
          <p:nvPr/>
        </p:nvCxnSpPr>
        <p:spPr bwMode="auto">
          <a:xfrm rot="10800000">
            <a:off x="4419124" y="7375288"/>
            <a:ext cx="29284" cy="73599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Connettore 4 377"/>
          <p:cNvCxnSpPr>
            <a:cxnSpLocks noChangeShapeType="1"/>
            <a:stCxn id="132" idx="1"/>
            <a:endCxn id="76" idx="4"/>
          </p:cNvCxnSpPr>
          <p:nvPr/>
        </p:nvCxnSpPr>
        <p:spPr bwMode="auto">
          <a:xfrm rot="10800000">
            <a:off x="4357097" y="5612294"/>
            <a:ext cx="99865" cy="308710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nettore 4 377"/>
          <p:cNvCxnSpPr>
            <a:cxnSpLocks noChangeShapeType="1"/>
            <a:stCxn id="133" idx="1"/>
          </p:cNvCxnSpPr>
          <p:nvPr/>
        </p:nvCxnSpPr>
        <p:spPr bwMode="auto">
          <a:xfrm rot="10800000">
            <a:off x="4418577" y="7382247"/>
            <a:ext cx="36314" cy="102685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Connettore 4 377"/>
          <p:cNvCxnSpPr>
            <a:cxnSpLocks noChangeShapeType="1"/>
            <a:stCxn id="55" idx="1"/>
          </p:cNvCxnSpPr>
          <p:nvPr/>
        </p:nvCxnSpPr>
        <p:spPr bwMode="auto">
          <a:xfrm rot="10800000">
            <a:off x="4364377" y="6021537"/>
            <a:ext cx="31147" cy="117318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Connettore 4 377"/>
          <p:cNvCxnSpPr>
            <a:cxnSpLocks noChangeShapeType="1"/>
            <a:stCxn id="56" idx="1"/>
          </p:cNvCxnSpPr>
          <p:nvPr/>
        </p:nvCxnSpPr>
        <p:spPr bwMode="auto">
          <a:xfrm rot="10800000">
            <a:off x="4364373" y="5639557"/>
            <a:ext cx="31151" cy="20181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" name="Connettore 4 126"/>
          <p:cNvCxnSpPr>
            <a:cxnSpLocks noChangeShapeType="1"/>
            <a:stCxn id="33" idx="1"/>
          </p:cNvCxnSpPr>
          <p:nvPr/>
        </p:nvCxnSpPr>
        <p:spPr bwMode="auto">
          <a:xfrm rot="10800000">
            <a:off x="5293639" y="6217577"/>
            <a:ext cx="32004" cy="20159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ttore 4 126"/>
          <p:cNvCxnSpPr>
            <a:cxnSpLocks noChangeShapeType="1"/>
            <a:stCxn id="31" idx="1"/>
          </p:cNvCxnSpPr>
          <p:nvPr/>
        </p:nvCxnSpPr>
        <p:spPr bwMode="auto">
          <a:xfrm rot="10800000">
            <a:off x="5293631" y="6217926"/>
            <a:ext cx="32012" cy="58806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ttore 4 126"/>
          <p:cNvCxnSpPr>
            <a:cxnSpLocks noChangeShapeType="1"/>
            <a:stCxn id="135" idx="1"/>
          </p:cNvCxnSpPr>
          <p:nvPr/>
        </p:nvCxnSpPr>
        <p:spPr bwMode="auto">
          <a:xfrm rot="10800000">
            <a:off x="5293623" y="5612332"/>
            <a:ext cx="32021" cy="180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" name="Connettore 4 126"/>
          <p:cNvCxnSpPr>
            <a:cxnSpLocks noChangeShapeType="1"/>
            <a:stCxn id="136" idx="1"/>
          </p:cNvCxnSpPr>
          <p:nvPr/>
        </p:nvCxnSpPr>
        <p:spPr bwMode="auto">
          <a:xfrm rot="10800000">
            <a:off x="5293613" y="5613989"/>
            <a:ext cx="32031" cy="468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" name="Connettore 4 126"/>
          <p:cNvCxnSpPr>
            <a:cxnSpLocks noChangeShapeType="1"/>
            <a:stCxn id="137" idx="1"/>
          </p:cNvCxnSpPr>
          <p:nvPr/>
        </p:nvCxnSpPr>
        <p:spPr bwMode="auto">
          <a:xfrm rot="10800000">
            <a:off x="5293607" y="5634899"/>
            <a:ext cx="32037" cy="155478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" name="Connettore 4 377"/>
          <p:cNvCxnSpPr>
            <a:cxnSpLocks noChangeShapeType="1"/>
            <a:stCxn id="138" idx="1"/>
          </p:cNvCxnSpPr>
          <p:nvPr/>
        </p:nvCxnSpPr>
        <p:spPr bwMode="auto">
          <a:xfrm rot="10800000">
            <a:off x="5350141" y="7375293"/>
            <a:ext cx="30268" cy="44462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5" name="Connettore 4 377"/>
          <p:cNvCxnSpPr>
            <a:cxnSpLocks noChangeShapeType="1"/>
            <a:stCxn id="32" idx="1"/>
          </p:cNvCxnSpPr>
          <p:nvPr/>
        </p:nvCxnSpPr>
        <p:spPr bwMode="auto">
          <a:xfrm rot="10800000">
            <a:off x="5350145" y="7349395"/>
            <a:ext cx="30265" cy="180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Connettore 4 333"/>
          <p:cNvCxnSpPr>
            <a:cxnSpLocks noChangeShapeType="1"/>
            <a:endCxn id="48" idx="3"/>
          </p:cNvCxnSpPr>
          <p:nvPr/>
        </p:nvCxnSpPr>
        <p:spPr bwMode="auto">
          <a:xfrm rot="16200000" flipV="1">
            <a:off x="4121396" y="2347132"/>
            <a:ext cx="1655232" cy="1636752"/>
          </a:xfrm>
          <a:prstGeom prst="bentConnector2">
            <a:avLst/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157" name="Connettore 4 333"/>
          <p:cNvCxnSpPr>
            <a:cxnSpLocks noChangeShapeType="1"/>
            <a:endCxn id="48" idx="1"/>
          </p:cNvCxnSpPr>
          <p:nvPr/>
        </p:nvCxnSpPr>
        <p:spPr bwMode="auto">
          <a:xfrm flipV="1">
            <a:off x="1558593" y="2337892"/>
            <a:ext cx="1813287" cy="1752833"/>
          </a:xfrm>
          <a:prstGeom prst="bentConnector3">
            <a:avLst>
              <a:gd name="adj1" fmla="val -78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219" name="Pravokutnik 3"/>
          <p:cNvSpPr/>
          <p:nvPr/>
        </p:nvSpPr>
        <p:spPr>
          <a:xfrm>
            <a:off x="59079" y="8954515"/>
            <a:ext cx="3625265" cy="1220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hr-HR" altLang="it-IT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kumimoji="0" lang="en-US" altLang="it-IT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 member of PBZ Group</a:t>
            </a:r>
            <a:endParaRPr kumimoji="0" lang="hr-HR" altLang="it-IT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hr-HR" altLang="it-IT" sz="8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>
              <a:lnSpc>
                <a:spcPts val="800"/>
              </a:lnSpc>
              <a:defRPr/>
            </a:pPr>
            <a:r>
              <a:rPr kumimoji="0" lang="hr-HR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** 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Responsible for: a) supervision and coordination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COO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Division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&amp; CFO 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Division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b) coordination of the CRO Division (except of the Risk Management Department)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; c)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managerial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oversight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AML Department,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Compliance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Department, Legal Department, ESG Office &amp; General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Secretariat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Office (as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defined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Annex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1 of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Organizational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 defTabSz="914400">
              <a:lnSpc>
                <a:spcPts val="800"/>
              </a:lnSpc>
              <a:defRPr/>
            </a:pPr>
            <a:endParaRPr kumimoji="0" lang="hr-HR" altLang="it-IT" sz="7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>
              <a:lnSpc>
                <a:spcPts val="800"/>
              </a:lnSpc>
              <a:defRPr/>
            </a:pPr>
            <a:r>
              <a:rPr lang="hr-HR" altLang="it-IT" sz="700" kern="0" dirty="0">
                <a:latin typeface="Arial" panose="020B0604020202020204" pitchFamily="34" charset="0"/>
                <a:cs typeface="Arial" panose="020B0604020202020204" pitchFamily="34" charset="0"/>
              </a:rPr>
              <a:t>*** CFO </a:t>
            </a:r>
            <a:r>
              <a:rPr lang="en-US" altLang="it-IT" sz="700" kern="0" dirty="0">
                <a:latin typeface="Arial" panose="020B0604020202020204" pitchFamily="34" charset="0"/>
                <a:cs typeface="Arial" panose="020B0604020202020204" pitchFamily="34" charset="0"/>
              </a:rPr>
              <a:t>is Reporting Officer –</a:t>
            </a:r>
            <a:r>
              <a:rPr lang="hr-HR" altLang="it-IT" sz="7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it-IT" sz="700" kern="0" dirty="0">
                <a:latin typeface="Arial" panose="020B0604020202020204" pitchFamily="34" charset="0"/>
                <a:cs typeface="Arial" panose="020B0604020202020204" pitchFamily="34" charset="0"/>
              </a:rPr>
              <a:t>Responsible for the preparation of the accounting documents</a:t>
            </a:r>
            <a:endParaRPr kumimoji="0" lang="en-US" altLang="it-IT" sz="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4" name="Gruppo 243"/>
          <p:cNvGrpSpPr/>
          <p:nvPr/>
        </p:nvGrpSpPr>
        <p:grpSpPr>
          <a:xfrm>
            <a:off x="6310579" y="1225656"/>
            <a:ext cx="1119021" cy="666000"/>
            <a:chOff x="5868105" y="184680"/>
            <a:chExt cx="1186979" cy="706451"/>
          </a:xfrm>
        </p:grpSpPr>
        <p:sp>
          <p:nvSpPr>
            <p:cNvPr id="245" name="CasellaDiTesto 244"/>
            <p:cNvSpPr txBox="1"/>
            <p:nvPr/>
          </p:nvSpPr>
          <p:spPr>
            <a:xfrm>
              <a:off x="5868105" y="217044"/>
              <a:ext cx="450857" cy="179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b="1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Legend</a:t>
              </a:r>
            </a:p>
          </p:txBody>
        </p:sp>
        <p:sp>
          <p:nvSpPr>
            <p:cNvPr id="246" name="CasellaDiTesto 245"/>
            <p:cNvSpPr txBox="1"/>
            <p:nvPr/>
          </p:nvSpPr>
          <p:spPr>
            <a:xfrm>
              <a:off x="6405921" y="666622"/>
              <a:ext cx="369731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rgbClr val="000000"/>
                  </a:solidFill>
                  <a:ea typeface="ＭＳ Ｐゴシック" pitchFamily="34" charset="-128"/>
                </a:defRPr>
              </a:lvl1pPr>
            </a:lstStyle>
            <a:p>
              <a:pPr defTabSz="861993">
                <a:defRPr/>
              </a:pPr>
              <a:r>
                <a:rPr lang="en-US" sz="500" kern="0" dirty="0">
                  <a:latin typeface="Arial" panose="020B0604020202020204" pitchFamily="34" charset="0"/>
                  <a:cs typeface="Arial" panose="020B0604020202020204" pitchFamily="34" charset="0"/>
                </a:rPr>
                <a:t>Office</a:t>
              </a:r>
            </a:p>
          </p:txBody>
        </p:sp>
        <p:sp>
          <p:nvSpPr>
            <p:cNvPr id="247" name="CasellaDiTesto 246"/>
            <p:cNvSpPr txBox="1"/>
            <p:nvPr/>
          </p:nvSpPr>
          <p:spPr>
            <a:xfrm>
              <a:off x="6405921" y="442610"/>
              <a:ext cx="560132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Department</a:t>
              </a:r>
            </a:p>
          </p:txBody>
        </p:sp>
        <p:sp>
          <p:nvSpPr>
            <p:cNvPr id="248" name="CasellaDiTesto 247"/>
            <p:cNvSpPr txBox="1"/>
            <p:nvPr/>
          </p:nvSpPr>
          <p:spPr>
            <a:xfrm>
              <a:off x="6405917" y="217134"/>
              <a:ext cx="649167" cy="190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Division / Chief</a:t>
              </a:r>
            </a:p>
          </p:txBody>
        </p:sp>
        <p:sp>
          <p:nvSpPr>
            <p:cNvPr id="249" name="Rettangolo 248"/>
            <p:cNvSpPr/>
            <p:nvPr/>
          </p:nvSpPr>
          <p:spPr bwMode="auto">
            <a:xfrm>
              <a:off x="6260283" y="657083"/>
              <a:ext cx="216024" cy="20005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0" name="Rettangolo 249"/>
            <p:cNvSpPr/>
            <p:nvPr/>
          </p:nvSpPr>
          <p:spPr bwMode="auto">
            <a:xfrm>
              <a:off x="6260283" y="432797"/>
              <a:ext cx="216024" cy="200055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1" name="Rettangolo 250"/>
            <p:cNvSpPr/>
            <p:nvPr/>
          </p:nvSpPr>
          <p:spPr bwMode="auto">
            <a:xfrm>
              <a:off x="6260283" y="206824"/>
              <a:ext cx="216024" cy="200055"/>
            </a:xfrm>
            <a:prstGeom prst="rect">
              <a:avLst/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</p:txBody>
        </p:sp>
        <p:cxnSp>
          <p:nvCxnSpPr>
            <p:cNvPr id="252" name="Connettore 1 153"/>
            <p:cNvCxnSpPr/>
            <p:nvPr/>
          </p:nvCxnSpPr>
          <p:spPr bwMode="auto">
            <a:xfrm>
              <a:off x="6228488" y="184680"/>
              <a:ext cx="0" cy="706451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7" name="Connettore 4 333"/>
          <p:cNvCxnSpPr>
            <a:cxnSpLocks noChangeShapeType="1"/>
            <a:stCxn id="20" idx="1"/>
            <a:endCxn id="48" idx="2"/>
          </p:cNvCxnSpPr>
          <p:nvPr/>
        </p:nvCxnSpPr>
        <p:spPr bwMode="auto">
          <a:xfrm rot="10800000">
            <a:off x="3751259" y="2574218"/>
            <a:ext cx="504441" cy="6309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cxnSp>
      <p:sp>
        <p:nvSpPr>
          <p:cNvPr id="284" name="Rectangle 250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371880" y="2698416"/>
            <a:ext cx="758756" cy="47265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8000" rIns="0" bIns="0" anchor="ctr" anchorCtr="1"/>
          <a:lstStyle/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endParaRPr kumimoji="0" lang="hr-HR" sz="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sz="600" i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President of the Management Board</a:t>
            </a:r>
            <a:endParaRPr kumimoji="0" lang="en-GB" sz="600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1337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410199" y="5205539"/>
            <a:ext cx="684000" cy="432000"/>
          </a:xfrm>
          <a:prstGeom prst="wedgeRectCallout">
            <a:avLst>
              <a:gd name="adj1" fmla="val -47570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Chief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Risk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Officer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lvl="0" algn="ctr" defTabSz="781995">
              <a:lnSpc>
                <a:spcPct val="80000"/>
              </a:lnSpc>
              <a:defRPr/>
            </a:pPr>
            <a:endParaRPr lang="en-US" sz="600" kern="0" noProof="1"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53" name="Rectangle 470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460272" y="6061073"/>
            <a:ext cx="615600" cy="363600"/>
          </a:xfrm>
          <a:prstGeom prst="wedgeRectCallout">
            <a:avLst>
              <a:gd name="adj1" fmla="val -44841"/>
              <a:gd name="adj2" fmla="val 3809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Credit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Portfo</a:t>
            </a:r>
            <a:r>
              <a:rPr kumimoji="0" lang="en-US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lio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Analysis 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Administration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329" name="Connettore 4 377"/>
          <p:cNvCxnSpPr>
            <a:cxnSpLocks noChangeShapeType="1"/>
            <a:stCxn id="58" idx="1"/>
          </p:cNvCxnSpPr>
          <p:nvPr/>
        </p:nvCxnSpPr>
        <p:spPr bwMode="auto">
          <a:xfrm rot="10800000">
            <a:off x="4419138" y="6019554"/>
            <a:ext cx="29271" cy="44819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0" name="Connettore 4 377"/>
          <p:cNvCxnSpPr>
            <a:cxnSpLocks noChangeShapeType="1"/>
            <a:stCxn id="57" idx="1"/>
          </p:cNvCxnSpPr>
          <p:nvPr/>
        </p:nvCxnSpPr>
        <p:spPr bwMode="auto">
          <a:xfrm rot="10800000">
            <a:off x="4419136" y="6025320"/>
            <a:ext cx="29273" cy="15277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3" name="Connettore 4 377"/>
          <p:cNvCxnSpPr>
            <a:cxnSpLocks noChangeShapeType="1"/>
            <a:stCxn id="59" idx="1"/>
          </p:cNvCxnSpPr>
          <p:nvPr/>
        </p:nvCxnSpPr>
        <p:spPr bwMode="auto">
          <a:xfrm rot="10800000">
            <a:off x="4364373" y="5617991"/>
            <a:ext cx="31151" cy="1188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" name="Rectangle 295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551715" y="5205539"/>
            <a:ext cx="684000" cy="432000"/>
          </a:xfrm>
          <a:prstGeom prst="wedgeRectCallout">
            <a:avLst>
              <a:gd name="adj1" fmla="val -44116"/>
              <a:gd name="adj2" fmla="val 47507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Retail 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 err="1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Division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74" name="Rectangle 1329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480819" y="5205539"/>
            <a:ext cx="684000" cy="432000"/>
          </a:xfrm>
          <a:prstGeom prst="wedgeRectCallout">
            <a:avLst>
              <a:gd name="adj1" fmla="val -44005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Corporate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&amp;</a:t>
            </a:r>
            <a:r>
              <a:rPr lang="en-US" sz="600" kern="0" noProof="0" dirty="0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SME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Division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37" name="Rectangle 464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325643" y="7007885"/>
            <a:ext cx="615600" cy="363600"/>
          </a:xfrm>
          <a:prstGeom prst="wedgeRectCallout">
            <a:avLst>
              <a:gd name="adj1" fmla="val -30736"/>
              <a:gd name="adj2" fmla="val 3036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Treasury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ALM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1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Department</a:t>
            </a: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75" name="Rectangle 1341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5270553" y="5205539"/>
            <a:ext cx="684000" cy="432000"/>
          </a:xfrm>
          <a:prstGeom prst="wedgeRectCallout">
            <a:avLst>
              <a:gd name="adj1" fmla="val -40018"/>
              <a:gd name="adj2" fmla="val 33991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***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Chief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Financial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Officer</a:t>
            </a:r>
          </a:p>
        </p:txBody>
      </p:sp>
      <p:sp>
        <p:nvSpPr>
          <p:cNvPr id="76" name="Rectangle 1337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4340475" y="5205539"/>
            <a:ext cx="684000" cy="432000"/>
          </a:xfrm>
          <a:prstGeom prst="wedgeRectCallout">
            <a:avLst>
              <a:gd name="adj1" fmla="val -47570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Chief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Operating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Officer</a:t>
            </a: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933664" y="21943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151" name="Picture 2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200" y="177920"/>
            <a:ext cx="822325" cy="4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9" name="Connettore 4 333"/>
          <p:cNvCxnSpPr>
            <a:cxnSpLocks noChangeShapeType="1"/>
            <a:stCxn id="117" idx="4"/>
            <a:endCxn id="48" idx="1"/>
          </p:cNvCxnSpPr>
          <p:nvPr/>
        </p:nvCxnSpPr>
        <p:spPr bwMode="auto">
          <a:xfrm rot="5400000" flipH="1">
            <a:off x="1023626" y="4686147"/>
            <a:ext cx="4808254" cy="111745"/>
          </a:xfrm>
          <a:prstGeom prst="bentConnector4">
            <a:avLst>
              <a:gd name="adj1" fmla="val 156"/>
              <a:gd name="adj2" fmla="val 2515097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158" name="Rettangolo 2"/>
          <p:cNvSpPr>
            <a:spLocks noChangeArrowheads="1"/>
          </p:cNvSpPr>
          <p:nvPr/>
        </p:nvSpPr>
        <p:spPr bwMode="auto">
          <a:xfrm>
            <a:off x="218149" y="1145091"/>
            <a:ext cx="11288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sz="1400" dirty="0">
                <a:solidFill>
                  <a:srgbClr val="FF0000"/>
                </a:solidFill>
              </a:rPr>
              <a:t>01.07.2024.</a:t>
            </a:r>
            <a:endParaRPr lang="en-US" altLang="it-IT" sz="1400" dirty="0">
              <a:solidFill>
                <a:srgbClr val="FF0000"/>
              </a:solidFill>
            </a:endParaRPr>
          </a:p>
        </p:txBody>
      </p:sp>
      <p:sp>
        <p:nvSpPr>
          <p:cNvPr id="159" name="AutoShape 523"/>
          <p:cNvSpPr>
            <a:spLocks noChangeArrowheads="1"/>
          </p:cNvSpPr>
          <p:nvPr/>
        </p:nvSpPr>
        <p:spPr bwMode="gray">
          <a:xfrm>
            <a:off x="2617893" y="7229853"/>
            <a:ext cx="540000" cy="324000"/>
          </a:xfrm>
          <a:prstGeom prst="flowChartAlternateProcess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SME 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Regional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Centres</a:t>
            </a:r>
          </a:p>
        </p:txBody>
      </p:sp>
      <p:cxnSp>
        <p:nvCxnSpPr>
          <p:cNvPr id="163" name="Connettore 4 6"/>
          <p:cNvCxnSpPr>
            <a:cxnSpLocks noChangeShapeType="1"/>
            <a:stCxn id="284" idx="2"/>
          </p:cNvCxnSpPr>
          <p:nvPr/>
        </p:nvCxnSpPr>
        <p:spPr bwMode="auto">
          <a:xfrm rot="5400000">
            <a:off x="1952695" y="2291759"/>
            <a:ext cx="919257" cy="2677870"/>
          </a:xfrm>
          <a:prstGeom prst="bentConnector3">
            <a:avLst>
              <a:gd name="adj1" fmla="val 76249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5" name="Rectangle 504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612205" y="5944154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GB" sz="600" dirty="0">
                <a:latin typeface="Arial" panose="020B0604020202020204" pitchFamily="34" charset="0"/>
                <a:cs typeface="Arial" panose="020B0604020202020204" pitchFamily="34" charset="0"/>
              </a:rPr>
              <a:t>Multichannel &amp; Digital Marketing Department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62" name="Connettore 4 333"/>
          <p:cNvCxnSpPr>
            <a:cxnSpLocks noChangeShapeType="1"/>
            <a:endCxn id="48" idx="1"/>
          </p:cNvCxnSpPr>
          <p:nvPr/>
        </p:nvCxnSpPr>
        <p:spPr bwMode="auto">
          <a:xfrm flipV="1">
            <a:off x="963059" y="2337892"/>
            <a:ext cx="2408821" cy="1771829"/>
          </a:xfrm>
          <a:prstGeom prst="bentConnector3">
            <a:avLst>
              <a:gd name="adj1" fmla="val 486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166" name="Rectangle 504">
            <a:extLst>
              <a:ext uri="{FF2B5EF4-FFF2-40B4-BE49-F238E27FC236}">
                <a16:creationId xmlns:a16="http://schemas.microsoft.com/office/drawing/2014/main" id="{CF0B4EC9-F95E-441E-A5B6-54552831DF57}"/>
              </a:ext>
            </a:extLst>
          </p:cNvPr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1607445" y="7860867"/>
            <a:ext cx="623510" cy="307091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Network Management Department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67" name="Connettore 4 387">
            <a:extLst>
              <a:ext uri="{FF2B5EF4-FFF2-40B4-BE49-F238E27FC236}">
                <a16:creationId xmlns:a16="http://schemas.microsoft.com/office/drawing/2014/main" id="{5EC4D543-153C-4FAA-B930-330DC814B4A1}"/>
              </a:ext>
            </a:extLst>
          </p:cNvPr>
          <p:cNvCxnSpPr>
            <a:cxnSpLocks noChangeShapeType="1"/>
            <a:stCxn id="166" idx="1"/>
            <a:endCxn id="72" idx="4"/>
          </p:cNvCxnSpPr>
          <p:nvPr/>
        </p:nvCxnSpPr>
        <p:spPr bwMode="auto">
          <a:xfrm rot="10800000">
            <a:off x="1591963" y="5626769"/>
            <a:ext cx="15483" cy="238764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8" name="Connettore 4 387">
            <a:extLst>
              <a:ext uri="{FF2B5EF4-FFF2-40B4-BE49-F238E27FC236}">
                <a16:creationId xmlns:a16="http://schemas.microsoft.com/office/drawing/2014/main" id="{71BE5186-7437-4600-8BCE-64236A16FEA1}"/>
              </a:ext>
            </a:extLst>
          </p:cNvPr>
          <p:cNvCxnSpPr>
            <a:cxnSpLocks noChangeShapeType="1"/>
            <a:stCxn id="91" idx="1"/>
            <a:endCxn id="72" idx="4"/>
          </p:cNvCxnSpPr>
          <p:nvPr/>
        </p:nvCxnSpPr>
        <p:spPr bwMode="auto">
          <a:xfrm rot="10800000">
            <a:off x="1591963" y="5626769"/>
            <a:ext cx="15483" cy="175551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Connettore 4 387">
            <a:extLst>
              <a:ext uri="{FF2B5EF4-FFF2-40B4-BE49-F238E27FC236}">
                <a16:creationId xmlns:a16="http://schemas.microsoft.com/office/drawing/2014/main" id="{E851FE82-2BFB-4B28-8F5D-3A8B1480AFFB}"/>
              </a:ext>
            </a:extLst>
          </p:cNvPr>
          <p:cNvCxnSpPr>
            <a:cxnSpLocks noChangeShapeType="1"/>
            <a:stCxn id="90" idx="1"/>
            <a:endCxn id="72" idx="4"/>
          </p:cNvCxnSpPr>
          <p:nvPr/>
        </p:nvCxnSpPr>
        <p:spPr bwMode="auto">
          <a:xfrm rot="10800000">
            <a:off x="1591963" y="5626769"/>
            <a:ext cx="20243" cy="128114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0" name="Connettore 4 387">
            <a:extLst>
              <a:ext uri="{FF2B5EF4-FFF2-40B4-BE49-F238E27FC236}">
                <a16:creationId xmlns:a16="http://schemas.microsoft.com/office/drawing/2014/main" id="{572417B7-2866-4582-AA2B-E14D6FA5FEAB}"/>
              </a:ext>
            </a:extLst>
          </p:cNvPr>
          <p:cNvCxnSpPr>
            <a:cxnSpLocks noChangeShapeType="1"/>
            <a:stCxn id="27" idx="1"/>
            <a:endCxn id="72" idx="4"/>
          </p:cNvCxnSpPr>
          <p:nvPr/>
        </p:nvCxnSpPr>
        <p:spPr bwMode="auto">
          <a:xfrm rot="10800000">
            <a:off x="1591963" y="5626770"/>
            <a:ext cx="20243" cy="89384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1" name="Connettore 4 387">
            <a:extLst>
              <a:ext uri="{FF2B5EF4-FFF2-40B4-BE49-F238E27FC236}">
                <a16:creationId xmlns:a16="http://schemas.microsoft.com/office/drawing/2014/main" id="{AE1AB2B6-CC82-4535-96B2-82CB750C5742}"/>
              </a:ext>
            </a:extLst>
          </p:cNvPr>
          <p:cNvCxnSpPr>
            <a:cxnSpLocks noChangeShapeType="1"/>
            <a:stCxn id="165" idx="1"/>
            <a:endCxn id="72" idx="4"/>
          </p:cNvCxnSpPr>
          <p:nvPr/>
        </p:nvCxnSpPr>
        <p:spPr bwMode="auto">
          <a:xfrm rot="10800000">
            <a:off x="1591963" y="5626770"/>
            <a:ext cx="20243" cy="499185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2" name="Connettore 4 387">
            <a:extLst>
              <a:ext uri="{FF2B5EF4-FFF2-40B4-BE49-F238E27FC236}">
                <a16:creationId xmlns:a16="http://schemas.microsoft.com/office/drawing/2014/main" id="{A52A7FF8-D455-4E38-AABE-771790B34DAA}"/>
              </a:ext>
            </a:extLst>
          </p:cNvPr>
          <p:cNvCxnSpPr>
            <a:cxnSpLocks noChangeShapeType="1"/>
            <a:stCxn id="94" idx="1"/>
            <a:endCxn id="72" idx="4"/>
          </p:cNvCxnSpPr>
          <p:nvPr/>
        </p:nvCxnSpPr>
        <p:spPr bwMode="auto">
          <a:xfrm rot="10800000">
            <a:off x="1591962" y="5626769"/>
            <a:ext cx="40202" cy="16375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Connettore 4 139">
            <a:extLst>
              <a:ext uri="{FF2B5EF4-FFF2-40B4-BE49-F238E27FC236}">
                <a16:creationId xmlns:a16="http://schemas.microsoft.com/office/drawing/2014/main" id="{2F58E1A5-B575-4D79-A063-7642612DA67B}"/>
              </a:ext>
            </a:extLst>
          </p:cNvPr>
          <p:cNvCxnSpPr>
            <a:cxnSpLocks noChangeShapeType="1"/>
            <a:stCxn id="159" idx="1"/>
          </p:cNvCxnSpPr>
          <p:nvPr/>
        </p:nvCxnSpPr>
        <p:spPr bwMode="auto">
          <a:xfrm rot="10800000">
            <a:off x="2593167" y="7102279"/>
            <a:ext cx="24727" cy="28957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2" name="Rettangolo 371">
            <a:extLst>
              <a:ext uri="{FF2B5EF4-FFF2-40B4-BE49-F238E27FC236}">
                <a16:creationId xmlns:a16="http://schemas.microsoft.com/office/drawing/2014/main" id="{65775E85-A1ED-4D32-B9EC-0DF53079A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78" y="8206730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Digital </a:t>
            </a:r>
            <a:r>
              <a:rPr kumimoji="0" lang="hr-HR" altLang="sr-Latn-RS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Branch</a:t>
            </a: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Office</a:t>
            </a:r>
            <a:endParaRPr kumimoji="0" lang="en-US" altLang="sr-Latn-R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5" name="Connettore 4 139">
            <a:extLst>
              <a:ext uri="{FF2B5EF4-FFF2-40B4-BE49-F238E27FC236}">
                <a16:creationId xmlns:a16="http://schemas.microsoft.com/office/drawing/2014/main" id="{AC8A5F57-89FB-439B-8F90-317C61BFE56A}"/>
              </a:ext>
            </a:extLst>
          </p:cNvPr>
          <p:cNvCxnSpPr>
            <a:cxnSpLocks noChangeShapeType="1"/>
            <a:stCxn id="182" idx="1"/>
          </p:cNvCxnSpPr>
          <p:nvPr/>
        </p:nvCxnSpPr>
        <p:spPr bwMode="auto">
          <a:xfrm rot="10800000">
            <a:off x="1631382" y="8174470"/>
            <a:ext cx="36296" cy="16546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" name="Rectangle 1448">
            <a:extLst>
              <a:ext uri="{FF2B5EF4-FFF2-40B4-BE49-F238E27FC236}">
                <a16:creationId xmlns:a16="http://schemas.microsoft.com/office/drawing/2014/main" id="{03579E15-97CD-4735-B9B6-D6A9B51123C1}"/>
              </a:ext>
            </a:extLst>
          </p:cNvPr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846887" y="3988265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AML 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Department 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73" name="Rectangle 1448">
            <a:extLst>
              <a:ext uri="{FF2B5EF4-FFF2-40B4-BE49-F238E27FC236}">
                <a16:creationId xmlns:a16="http://schemas.microsoft.com/office/drawing/2014/main" id="{2B88867D-EDC9-4950-BDB3-567A88284DD8}"/>
              </a:ext>
            </a:extLst>
          </p:cNvPr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1494357" y="3993124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Compliance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 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12E094-F63D-44A8-8551-5F2688B499FF}"/>
              </a:ext>
            </a:extLst>
          </p:cNvPr>
          <p:cNvSpPr txBox="1"/>
          <p:nvPr/>
        </p:nvSpPr>
        <p:spPr>
          <a:xfrm>
            <a:off x="3684344" y="3182777"/>
            <a:ext cx="21788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hr-HR" sz="7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MB - </a:t>
            </a:r>
            <a:r>
              <a:rPr lang="en-GB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Deputy President of the </a:t>
            </a:r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</a:t>
            </a:r>
            <a:endParaRPr lang="en-GB" sz="7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Rectangle 1475">
            <a:extLst>
              <a:ext uri="{FF2B5EF4-FFF2-40B4-BE49-F238E27FC236}">
                <a16:creationId xmlns:a16="http://schemas.microsoft.com/office/drawing/2014/main" id="{D2245CA9-4CE6-42DD-A8AB-93CA0F575666}"/>
              </a:ext>
            </a:extLst>
          </p:cNvPr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2807656" y="4000211"/>
            <a:ext cx="540000" cy="2664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ESG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Office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61" name="Connettore 4 333">
            <a:extLst>
              <a:ext uri="{FF2B5EF4-FFF2-40B4-BE49-F238E27FC236}">
                <a16:creationId xmlns:a16="http://schemas.microsoft.com/office/drawing/2014/main" id="{B4E8F1EC-F6C7-44EA-AE8E-3BE10AA55B3F}"/>
              </a:ext>
            </a:extLst>
          </p:cNvPr>
          <p:cNvCxnSpPr>
            <a:cxnSpLocks noChangeShapeType="1"/>
            <a:stCxn id="160" idx="0"/>
            <a:endCxn id="284" idx="2"/>
          </p:cNvCxnSpPr>
          <p:nvPr/>
        </p:nvCxnSpPr>
        <p:spPr bwMode="auto">
          <a:xfrm rot="5400000" flipH="1" flipV="1">
            <a:off x="2999885" y="3248838"/>
            <a:ext cx="829145" cy="673602"/>
          </a:xfrm>
          <a:prstGeom prst="bentConnector3">
            <a:avLst>
              <a:gd name="adj1" fmla="val 1592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6995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egnaposto numero diapositiva 5">
            <a:extLst>
              <a:ext uri="{FF2B5EF4-FFF2-40B4-BE49-F238E27FC236}">
                <a16:creationId xmlns:a16="http://schemas.microsoft.com/office/drawing/2014/main" id="{3B42DB70-4BB9-44FF-8084-030D5465DE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rgbClr val="EC6400"/>
                </a:solidFill>
                <a:effectLst/>
                <a:uLnTx/>
                <a:uFillTx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EC6400"/>
              </a:solidFill>
              <a:effectLst/>
              <a:uLnTx/>
              <a:uFillTx/>
            </a:endParaRPr>
          </a:p>
        </p:txBody>
      </p:sp>
      <p:sp>
        <p:nvSpPr>
          <p:cNvPr id="161" name="CasellaDiTesto 12">
            <a:extLst>
              <a:ext uri="{FF2B5EF4-FFF2-40B4-BE49-F238E27FC236}">
                <a16:creationId xmlns:a16="http://schemas.microsoft.com/office/drawing/2014/main" id="{9A0A44FB-02BE-4505-93AD-C99715425D58}"/>
              </a:ext>
            </a:extLst>
          </p:cNvPr>
          <p:cNvSpPr txBox="1"/>
          <p:nvPr/>
        </p:nvSpPr>
        <p:spPr>
          <a:xfrm>
            <a:off x="2933667" y="21943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174" name="Picture 7" descr="Intesa Sanpaolo Bosna i Hercegovina_logo-1">
            <a:extLst>
              <a:ext uri="{FF2B5EF4-FFF2-40B4-BE49-F238E27FC236}">
                <a16:creationId xmlns:a16="http://schemas.microsoft.com/office/drawing/2014/main" id="{7EB771A9-42BA-4877-BF92-7C94341BA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2" y="253009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7" descr="Intesa Sanpaolo Bosna i Hercegovina_logo-1">
            <a:extLst>
              <a:ext uri="{FF2B5EF4-FFF2-40B4-BE49-F238E27FC236}">
                <a16:creationId xmlns:a16="http://schemas.microsoft.com/office/drawing/2014/main" id="{2478AAC3-1064-4582-AD6E-3C2E60FBF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3" y="249361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" name="Picture 2">
            <a:extLst>
              <a:ext uri="{FF2B5EF4-FFF2-40B4-BE49-F238E27FC236}">
                <a16:creationId xmlns:a16="http://schemas.microsoft.com/office/drawing/2014/main" id="{642E035B-1506-40C2-B418-A2DDE634F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446" y="182683"/>
            <a:ext cx="822325" cy="4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8" name="Rettangolo 2">
            <a:extLst>
              <a:ext uri="{FF2B5EF4-FFF2-40B4-BE49-F238E27FC236}">
                <a16:creationId xmlns:a16="http://schemas.microsoft.com/office/drawing/2014/main" id="{BB4C3728-31A8-41D1-B8D7-F957150DF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56" y="694739"/>
            <a:ext cx="19928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it-IT" dirty="0">
                <a:solidFill>
                  <a:srgbClr val="EC6400"/>
                </a:solidFill>
              </a:rPr>
              <a:t>Network structure</a:t>
            </a:r>
            <a:endParaRPr lang="en-US" altLang="it-IT" sz="1600" dirty="0">
              <a:solidFill>
                <a:srgbClr val="EC6400"/>
              </a:solidFill>
            </a:endParaRPr>
          </a:p>
        </p:txBody>
      </p:sp>
      <p:sp>
        <p:nvSpPr>
          <p:cNvPr id="179" name="Rettangolo 22">
            <a:extLst>
              <a:ext uri="{FF2B5EF4-FFF2-40B4-BE49-F238E27FC236}">
                <a16:creationId xmlns:a16="http://schemas.microsoft.com/office/drawing/2014/main" id="{BF29FB28-5847-4381-92CC-1879C1C6D63B}"/>
              </a:ext>
            </a:extLst>
          </p:cNvPr>
          <p:cNvSpPr/>
          <p:nvPr/>
        </p:nvSpPr>
        <p:spPr>
          <a:xfrm>
            <a:off x="713843" y="5162544"/>
            <a:ext cx="6158227" cy="213175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180" name="Rettangolo 57">
            <a:extLst>
              <a:ext uri="{FF2B5EF4-FFF2-40B4-BE49-F238E27FC236}">
                <a16:creationId xmlns:a16="http://schemas.microsoft.com/office/drawing/2014/main" id="{DF9D5C51-CFF5-4393-AA5D-42598BDA6229}"/>
              </a:ext>
            </a:extLst>
          </p:cNvPr>
          <p:cNvSpPr/>
          <p:nvPr/>
        </p:nvSpPr>
        <p:spPr>
          <a:xfrm>
            <a:off x="713843" y="3867564"/>
            <a:ext cx="6160753" cy="1239689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181" name="Rettangolo 58">
            <a:extLst>
              <a:ext uri="{FF2B5EF4-FFF2-40B4-BE49-F238E27FC236}">
                <a16:creationId xmlns:a16="http://schemas.microsoft.com/office/drawing/2014/main" id="{70B34400-98E1-41FF-888D-9256103FA46F}"/>
              </a:ext>
            </a:extLst>
          </p:cNvPr>
          <p:cNvSpPr/>
          <p:nvPr/>
        </p:nvSpPr>
        <p:spPr>
          <a:xfrm>
            <a:off x="713843" y="1846520"/>
            <a:ext cx="6158227" cy="1950127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183" name="Rectangle 300">
            <a:extLst>
              <a:ext uri="{FF2B5EF4-FFF2-40B4-BE49-F238E27FC236}">
                <a16:creationId xmlns:a16="http://schemas.microsoft.com/office/drawing/2014/main" id="{3506B3D7-E2A7-4878-9E72-9405CCE6555E}"/>
              </a:ext>
            </a:extLst>
          </p:cNvPr>
          <p:cNvSpPr>
            <a:spLocks noChangeArrowheads="1"/>
          </p:cNvSpPr>
          <p:nvPr/>
        </p:nvSpPr>
        <p:spPr bwMode="gray">
          <a:xfrm>
            <a:off x="5173097" y="2212301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86199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Corporate</a:t>
            </a:r>
          </a:p>
          <a:p>
            <a:pPr marL="0" marR="0" lvl="0" indent="0" algn="ctr" defTabSz="86199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&amp;</a:t>
            </a:r>
            <a:r>
              <a:rPr lang="en-US" sz="600" kern="0" dirty="0">
                <a:solidFill>
                  <a:srgbClr val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SME</a:t>
            </a:r>
          </a:p>
        </p:txBody>
      </p:sp>
      <p:sp>
        <p:nvSpPr>
          <p:cNvPr id="184" name="Rectangle 301">
            <a:extLst>
              <a:ext uri="{FF2B5EF4-FFF2-40B4-BE49-F238E27FC236}">
                <a16:creationId xmlns:a16="http://schemas.microsoft.com/office/drawing/2014/main" id="{736804C6-03B6-4F91-8D98-7FAC70436490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00152" y="2156141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86199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Retail</a:t>
            </a:r>
          </a:p>
        </p:txBody>
      </p:sp>
      <p:sp>
        <p:nvSpPr>
          <p:cNvPr id="186" name="CasellaDiTesto 63">
            <a:extLst>
              <a:ext uri="{FF2B5EF4-FFF2-40B4-BE49-F238E27FC236}">
                <a16:creationId xmlns:a16="http://schemas.microsoft.com/office/drawing/2014/main" id="{D5790106-C8B5-4C0C-BE36-A07EF79A7D7F}"/>
              </a:ext>
            </a:extLst>
          </p:cNvPr>
          <p:cNvSpPr txBox="1"/>
          <p:nvPr/>
        </p:nvSpPr>
        <p:spPr>
          <a:xfrm>
            <a:off x="716369" y="1851817"/>
            <a:ext cx="758150" cy="22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Head Office</a:t>
            </a:r>
          </a:p>
        </p:txBody>
      </p:sp>
      <p:sp>
        <p:nvSpPr>
          <p:cNvPr id="187" name="CasellaDiTesto 64">
            <a:extLst>
              <a:ext uri="{FF2B5EF4-FFF2-40B4-BE49-F238E27FC236}">
                <a16:creationId xmlns:a16="http://schemas.microsoft.com/office/drawing/2014/main" id="{B5DA605A-F3E6-4535-AF42-96E59B8C18A3}"/>
              </a:ext>
            </a:extLst>
          </p:cNvPr>
          <p:cNvSpPr txBox="1"/>
          <p:nvPr/>
        </p:nvSpPr>
        <p:spPr>
          <a:xfrm>
            <a:off x="670838" y="3863557"/>
            <a:ext cx="1124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Regional center</a:t>
            </a:r>
          </a:p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88" name="Rectangle 283">
            <a:extLst>
              <a:ext uri="{FF2B5EF4-FFF2-40B4-BE49-F238E27FC236}">
                <a16:creationId xmlns:a16="http://schemas.microsoft.com/office/drawing/2014/main" id="{B761BADB-6D97-4D08-BFC1-233FE5E72B6D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20640" y="4073871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9" tIns="44120" rIns="16969" bIns="44120" anchor="ctr"/>
          <a:lstStyle/>
          <a:p>
            <a:pPr marL="0" marR="0" lvl="0" indent="0" algn="ctr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SME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Regional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Center</a:t>
            </a:r>
            <a:endParaRPr kumimoji="0" lang="en-US" sz="6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sp>
        <p:nvSpPr>
          <p:cNvPr id="189" name="Rectangle 283">
            <a:extLst>
              <a:ext uri="{FF2B5EF4-FFF2-40B4-BE49-F238E27FC236}">
                <a16:creationId xmlns:a16="http://schemas.microsoft.com/office/drawing/2014/main" id="{D3ED9DD6-6CEF-48A9-9734-5FD26012B64D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23594" y="4073871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9" tIns="44120" rIns="16969" bIns="44120" anchor="ctr"/>
          <a:lstStyle/>
          <a:p>
            <a:pPr marL="0" marR="0" lvl="0" indent="0" algn="ctr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Retail </a:t>
            </a:r>
            <a:r>
              <a:rPr kumimoji="0" lang="hr-HR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Regional</a:t>
            </a:r>
            <a:r>
              <a:rPr kumimoji="0" lang="hr-HR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</a:t>
            </a:r>
            <a:r>
              <a:rPr kumimoji="0" lang="hr-HR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Center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sp>
        <p:nvSpPr>
          <p:cNvPr id="190" name="Rectangle 283">
            <a:extLst>
              <a:ext uri="{FF2B5EF4-FFF2-40B4-BE49-F238E27FC236}">
                <a16:creationId xmlns:a16="http://schemas.microsoft.com/office/drawing/2014/main" id="{61FE0A19-5261-4021-9CE7-5CFBFF8A6D51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22038" y="5702200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8000" tIns="46800" rIns="18000" bIns="46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Branch 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91" name="Ravni poveznik 77">
            <a:extLst>
              <a:ext uri="{FF2B5EF4-FFF2-40B4-BE49-F238E27FC236}">
                <a16:creationId xmlns:a16="http://schemas.microsoft.com/office/drawing/2014/main" id="{4BFD8858-6BBA-44BD-89A0-5EA0D80E0965}"/>
              </a:ext>
            </a:extLst>
          </p:cNvPr>
          <p:cNvCxnSpPr>
            <a:stCxn id="189" idx="2"/>
          </p:cNvCxnSpPr>
          <p:nvPr/>
        </p:nvCxnSpPr>
        <p:spPr>
          <a:xfrm flipH="1">
            <a:off x="2022638" y="4383471"/>
            <a:ext cx="1556" cy="1311573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2" name="Ravni poveznik 77">
            <a:extLst>
              <a:ext uri="{FF2B5EF4-FFF2-40B4-BE49-F238E27FC236}">
                <a16:creationId xmlns:a16="http://schemas.microsoft.com/office/drawing/2014/main" id="{9EAA5906-F39B-4A86-A4D6-E642871D9F23}"/>
              </a:ext>
            </a:extLst>
          </p:cNvPr>
          <p:cNvCxnSpPr/>
          <p:nvPr/>
        </p:nvCxnSpPr>
        <p:spPr>
          <a:xfrm>
            <a:off x="2021677" y="6011800"/>
            <a:ext cx="0" cy="47600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3" name="Rectangle 283">
            <a:extLst>
              <a:ext uri="{FF2B5EF4-FFF2-40B4-BE49-F238E27FC236}">
                <a16:creationId xmlns:a16="http://schemas.microsoft.com/office/drawing/2014/main" id="{6CBCE0AA-5661-46D9-88B7-4544755D054F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22038" y="6489206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8000" tIns="46800" rIns="18000" bIns="46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Teller</a:t>
            </a:r>
            <a:r>
              <a:rPr kumimoji="0" lang="hr-HR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hr-HR" sz="7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Unit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94" name="Rettangolo 2">
            <a:extLst>
              <a:ext uri="{FF2B5EF4-FFF2-40B4-BE49-F238E27FC236}">
                <a16:creationId xmlns:a16="http://schemas.microsoft.com/office/drawing/2014/main" id="{0CE9D189-80A3-462F-84A0-739B368C8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149" y="1145091"/>
            <a:ext cx="11288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sz="1400" dirty="0">
                <a:solidFill>
                  <a:srgbClr val="FF0000"/>
                </a:solidFill>
              </a:rPr>
              <a:t>01.07.2024.</a:t>
            </a:r>
          </a:p>
        </p:txBody>
      </p:sp>
      <p:cxnSp>
        <p:nvCxnSpPr>
          <p:cNvPr id="195" name="Ravni poveznik 77">
            <a:extLst>
              <a:ext uri="{FF2B5EF4-FFF2-40B4-BE49-F238E27FC236}">
                <a16:creationId xmlns:a16="http://schemas.microsoft.com/office/drawing/2014/main" id="{01014CA6-DE1A-4648-9D1C-C0E3D5FEB294}"/>
              </a:ext>
            </a:extLst>
          </p:cNvPr>
          <p:cNvCxnSpPr>
            <a:cxnSpLocks/>
          </p:cNvCxnSpPr>
          <p:nvPr/>
        </p:nvCxnSpPr>
        <p:spPr>
          <a:xfrm>
            <a:off x="2042152" y="3309597"/>
            <a:ext cx="0" cy="746816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6" name="Rectangle 470">
            <a:extLst>
              <a:ext uri="{FF2B5EF4-FFF2-40B4-BE49-F238E27FC236}">
                <a16:creationId xmlns:a16="http://schemas.microsoft.com/office/drawing/2014/main" id="{C7B2154D-6154-471A-9552-EDE002F6B4AE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20640" y="2986489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SME 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97" name="Ravni poveznik 3">
            <a:extLst>
              <a:ext uri="{FF2B5EF4-FFF2-40B4-BE49-F238E27FC236}">
                <a16:creationId xmlns:a16="http://schemas.microsoft.com/office/drawing/2014/main" id="{85767BC1-CE16-4AD0-8F44-191230B86A5B}"/>
              </a:ext>
            </a:extLst>
          </p:cNvPr>
          <p:cNvCxnSpPr>
            <a:endCxn id="196" idx="0"/>
          </p:cNvCxnSpPr>
          <p:nvPr/>
        </p:nvCxnSpPr>
        <p:spPr>
          <a:xfrm>
            <a:off x="5528440" y="2644301"/>
            <a:ext cx="0" cy="34218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8" name="Ravni poveznik 3">
            <a:extLst>
              <a:ext uri="{FF2B5EF4-FFF2-40B4-BE49-F238E27FC236}">
                <a16:creationId xmlns:a16="http://schemas.microsoft.com/office/drawing/2014/main" id="{85857920-A1FB-4784-B06F-3A633AA65CD5}"/>
              </a:ext>
            </a:extLst>
          </p:cNvPr>
          <p:cNvCxnSpPr>
            <a:endCxn id="188" idx="0"/>
          </p:cNvCxnSpPr>
          <p:nvPr/>
        </p:nvCxnSpPr>
        <p:spPr>
          <a:xfrm flipH="1">
            <a:off x="5521240" y="3350089"/>
            <a:ext cx="7200" cy="723782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" name="Rectangle 470">
            <a:extLst>
              <a:ext uri="{FF2B5EF4-FFF2-40B4-BE49-F238E27FC236}">
                <a16:creationId xmlns:a16="http://schemas.microsoft.com/office/drawing/2014/main" id="{B43AFB87-F41F-4165-AF9F-51CD554C2610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22038" y="2945997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Network Management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200" name="Ravni poveznik 3">
            <a:extLst>
              <a:ext uri="{FF2B5EF4-FFF2-40B4-BE49-F238E27FC236}">
                <a16:creationId xmlns:a16="http://schemas.microsoft.com/office/drawing/2014/main" id="{01F707F0-E412-47B9-A115-5D273A5074CD}"/>
              </a:ext>
            </a:extLst>
          </p:cNvPr>
          <p:cNvCxnSpPr/>
          <p:nvPr/>
        </p:nvCxnSpPr>
        <p:spPr>
          <a:xfrm>
            <a:off x="2042152" y="2603809"/>
            <a:ext cx="0" cy="34218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883740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3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6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2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3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9219</TotalTime>
  <Words>359</Words>
  <Application>Microsoft Office PowerPoint</Application>
  <PresentationFormat>Custom</PresentationFormat>
  <Paragraphs>140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2</vt:i4>
      </vt:variant>
    </vt:vector>
  </HeadingPairs>
  <TitlesOfParts>
    <vt:vector size="21" baseType="lpstr">
      <vt:lpstr>ＭＳ Ｐゴシック</vt:lpstr>
      <vt:lpstr>ＭＳ Ｐゴシック</vt:lpstr>
      <vt:lpstr>Arial</vt:lpstr>
      <vt:lpstr>Calibri</vt:lpstr>
      <vt:lpstr>Calibri Light</vt:lpstr>
      <vt:lpstr>Tema di Office</vt:lpstr>
      <vt:lpstr>Pagine interne</vt:lpstr>
      <vt:lpstr>5_Pagine interne</vt:lpstr>
      <vt:lpstr>29_Pagine interne</vt:lpstr>
      <vt:lpstr>12_Pagine interne</vt:lpstr>
      <vt:lpstr>13_Pagine interne</vt:lpstr>
      <vt:lpstr>4_Pagine interne</vt:lpstr>
      <vt:lpstr>10_Pagine interne</vt:lpstr>
      <vt:lpstr>11_Pagine interne</vt:lpstr>
      <vt:lpstr>1_Pagine interne</vt:lpstr>
      <vt:lpstr>34_Pagine interne</vt:lpstr>
      <vt:lpstr>6_Pagine interne</vt:lpstr>
      <vt:lpstr>9_Pagine interne</vt:lpstr>
      <vt:lpstr>14_Pagine interne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U332985</dc:creator>
  <cp:lastModifiedBy>Evdin Nukica</cp:lastModifiedBy>
  <cp:revision>1147</cp:revision>
  <cp:lastPrinted>2017-08-24T10:44:34Z</cp:lastPrinted>
  <dcterms:created xsi:type="dcterms:W3CDTF">2017-03-03T15:04:15Z</dcterms:created>
  <dcterms:modified xsi:type="dcterms:W3CDTF">2024-06-10T12:25:37Z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fcafa9-1e03-4fd5-829d-ae47e4d9c723_Enabled">
    <vt:lpwstr>true</vt:lpwstr>
  </property>
  <property fmtid="{D5CDD505-2E9C-101B-9397-08002B2CF9AE}" pid="3" name="MSIP_Label_e3fcafa9-1e03-4fd5-829d-ae47e4d9c723_SetDate">
    <vt:lpwstr>2024-06-10T12:25:37Z</vt:lpwstr>
  </property>
  <property fmtid="{D5CDD505-2E9C-101B-9397-08002B2CF9AE}" pid="4" name="MSIP_Label_e3fcafa9-1e03-4fd5-829d-ae47e4d9c723_Method">
    <vt:lpwstr>Privileged</vt:lpwstr>
  </property>
  <property fmtid="{D5CDD505-2E9C-101B-9397-08002B2CF9AE}" pid="5" name="MSIP_Label_e3fcafa9-1e03-4fd5-829d-ae47e4d9c723_Name">
    <vt:lpwstr>Interno - Internal</vt:lpwstr>
  </property>
  <property fmtid="{D5CDD505-2E9C-101B-9397-08002B2CF9AE}" pid="6" name="MSIP_Label_e3fcafa9-1e03-4fd5-829d-ae47e4d9c723_SiteId">
    <vt:lpwstr>43cecf9e-a78b-4f21-a286-6d94953f3005</vt:lpwstr>
  </property>
  <property fmtid="{D5CDD505-2E9C-101B-9397-08002B2CF9AE}" pid="7" name="MSIP_Label_e3fcafa9-1e03-4fd5-829d-ae47e4d9c723_ActionId">
    <vt:lpwstr>37cd3664-41f9-405f-92d1-9a81242c4884</vt:lpwstr>
  </property>
  <property fmtid="{D5CDD505-2E9C-101B-9397-08002B2CF9AE}" pid="8" name="MSIP_Label_e3fcafa9-1e03-4fd5-829d-ae47e4d9c723_ContentBits">
    <vt:lpwstr>1</vt:lpwstr>
  </property>
</Properties>
</file>